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8" r:id="rId1"/>
  </p:sldMasterIdLst>
  <p:notesMasterIdLst>
    <p:notesMasterId r:id="rId50"/>
  </p:notesMasterIdLst>
  <p:sldIdLst>
    <p:sldId id="322" r:id="rId2"/>
    <p:sldId id="320" r:id="rId3"/>
    <p:sldId id="321" r:id="rId4"/>
    <p:sldId id="323" r:id="rId5"/>
    <p:sldId id="256" r:id="rId6"/>
    <p:sldId id="257" r:id="rId7"/>
    <p:sldId id="258" r:id="rId8"/>
    <p:sldId id="259" r:id="rId9"/>
    <p:sldId id="260" r:id="rId10"/>
    <p:sldId id="261" r:id="rId11"/>
    <p:sldId id="262" r:id="rId12"/>
    <p:sldId id="263" r:id="rId13"/>
    <p:sldId id="264" r:id="rId14"/>
    <p:sldId id="265" r:id="rId15"/>
    <p:sldId id="266" r:id="rId16"/>
    <p:sldId id="267" r:id="rId17"/>
    <p:sldId id="269" r:id="rId18"/>
    <p:sldId id="268" r:id="rId19"/>
    <p:sldId id="291" r:id="rId20"/>
    <p:sldId id="270" r:id="rId21"/>
    <p:sldId id="271" r:id="rId22"/>
    <p:sldId id="292" r:id="rId23"/>
    <p:sldId id="294" r:id="rId24"/>
    <p:sldId id="295" r:id="rId25"/>
    <p:sldId id="296" r:id="rId26"/>
    <p:sldId id="297" r:id="rId27"/>
    <p:sldId id="298" r:id="rId28"/>
    <p:sldId id="299" r:id="rId29"/>
    <p:sldId id="300" r:id="rId30"/>
    <p:sldId id="301" r:id="rId31"/>
    <p:sldId id="302" r:id="rId32"/>
    <p:sldId id="303" r:id="rId33"/>
    <p:sldId id="304" r:id="rId34"/>
    <p:sldId id="305" r:id="rId35"/>
    <p:sldId id="306" r:id="rId36"/>
    <p:sldId id="307" r:id="rId37"/>
    <p:sldId id="308" r:id="rId38"/>
    <p:sldId id="309" r:id="rId39"/>
    <p:sldId id="310" r:id="rId40"/>
    <p:sldId id="311" r:id="rId41"/>
    <p:sldId id="312" r:id="rId42"/>
    <p:sldId id="313" r:id="rId43"/>
    <p:sldId id="314" r:id="rId44"/>
    <p:sldId id="315" r:id="rId45"/>
    <p:sldId id="316" r:id="rId46"/>
    <p:sldId id="317" r:id="rId47"/>
    <p:sldId id="318" r:id="rId48"/>
    <p:sldId id="319" r:id="rId49"/>
  </p:sldIdLst>
  <p:sldSz cx="9144000" cy="6858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4697"/>
  </p:normalViewPr>
  <p:slideViewPr>
    <p:cSldViewPr snapToGrid="0" snapToObjects="1">
      <p:cViewPr varScale="1">
        <p:scale>
          <a:sx n="103" d="100"/>
          <a:sy n="103" d="100"/>
        </p:scale>
        <p:origin x="584"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D028580-FA39-0342-85AE-420DFC51B8B2}" type="datetimeFigureOut">
              <a:rPr kumimoji="1" lang="ja-JP" altLang="en-US" smtClean="0"/>
              <a:t>2019/6/24</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8427C2-FF4E-4545-A42A-B147BEFF5344}" type="slidenum">
              <a:rPr kumimoji="1" lang="ja-JP" altLang="en-US" smtClean="0"/>
              <a:t>‹#›</a:t>
            </a:fld>
            <a:endParaRPr kumimoji="1" lang="ja-JP" altLang="en-US"/>
          </a:p>
        </p:txBody>
      </p:sp>
    </p:spTree>
    <p:extLst>
      <p:ext uri="{BB962C8B-B14F-4D97-AF65-F5344CB8AC3E}">
        <p14:creationId xmlns:p14="http://schemas.microsoft.com/office/powerpoint/2010/main" val="2722771897"/>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AB8427C2-FF4E-4545-A42A-B147BEFF5344}" type="slidenum">
              <a:rPr kumimoji="1" lang="ja-JP" altLang="en-US" smtClean="0"/>
              <a:t>30</a:t>
            </a:fld>
            <a:endParaRPr kumimoji="1" lang="ja-JP" altLang="en-US"/>
          </a:p>
        </p:txBody>
      </p:sp>
    </p:spTree>
    <p:extLst>
      <p:ext uri="{BB962C8B-B14F-4D97-AF65-F5344CB8AC3E}">
        <p14:creationId xmlns:p14="http://schemas.microsoft.com/office/powerpoint/2010/main" val="29847609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AB8427C2-FF4E-4545-A42A-B147BEFF5344}" type="slidenum">
              <a:rPr kumimoji="1" lang="ja-JP" altLang="en-US" smtClean="0"/>
              <a:t>31</a:t>
            </a:fld>
            <a:endParaRPr kumimoji="1" lang="ja-JP" altLang="en-US"/>
          </a:p>
        </p:txBody>
      </p:sp>
    </p:spTree>
    <p:extLst>
      <p:ext uri="{BB962C8B-B14F-4D97-AF65-F5344CB8AC3E}">
        <p14:creationId xmlns:p14="http://schemas.microsoft.com/office/powerpoint/2010/main" val="15151600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313E7A3-3F69-1F41-AAEE-9BD64EF37428}"/>
              </a:ext>
            </a:extLst>
          </p:cNvPr>
          <p:cNvSpPr>
            <a:spLocks noGrp="1"/>
          </p:cNvSpPr>
          <p:nvPr>
            <p:ph type="ctrTitle"/>
          </p:nvPr>
        </p:nvSpPr>
        <p:spPr>
          <a:xfrm>
            <a:off x="1143000" y="1122363"/>
            <a:ext cx="6858000" cy="2387600"/>
          </a:xfrm>
        </p:spPr>
        <p:txBody>
          <a:bodyPr anchor="b"/>
          <a:lstStyle>
            <a:lvl1pPr algn="ctr">
              <a:defRPr sz="45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36B02AC1-560D-514C-A3BB-22D64F43C390}"/>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D3A7141A-7BF6-1947-811C-199F66FF1E28}"/>
              </a:ext>
            </a:extLst>
          </p:cNvPr>
          <p:cNvSpPr>
            <a:spLocks noGrp="1"/>
          </p:cNvSpPr>
          <p:nvPr>
            <p:ph type="dt" sz="half" idx="10"/>
          </p:nvPr>
        </p:nvSpPr>
        <p:spPr/>
        <p:txBody>
          <a:bodyPr/>
          <a:lstStyle/>
          <a:p>
            <a:fld id="{BD38204C-6629-944E-8CB8-AA9AC6FD93FB}" type="datetimeFigureOut">
              <a:rPr kumimoji="1" lang="ja-JP" altLang="en-US" smtClean="0"/>
              <a:t>2019/6/23</a:t>
            </a:fld>
            <a:endParaRPr kumimoji="1" lang="ja-JP" altLang="en-US"/>
          </a:p>
        </p:txBody>
      </p:sp>
      <p:sp>
        <p:nvSpPr>
          <p:cNvPr id="5" name="フッター プレースホルダー 4">
            <a:extLst>
              <a:ext uri="{FF2B5EF4-FFF2-40B4-BE49-F238E27FC236}">
                <a16:creationId xmlns:a16="http://schemas.microsoft.com/office/drawing/2014/main" id="{90744354-F5F1-B341-9BE8-88AD358153C1}"/>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5A52E78E-2F5B-464D-997A-9F331480E355}"/>
              </a:ext>
            </a:extLst>
          </p:cNvPr>
          <p:cNvSpPr>
            <a:spLocks noGrp="1"/>
          </p:cNvSpPr>
          <p:nvPr>
            <p:ph type="sldNum" sz="quarter" idx="12"/>
          </p:nvPr>
        </p:nvSpPr>
        <p:spPr/>
        <p:txBody>
          <a:bodyPr/>
          <a:lstStyle/>
          <a:p>
            <a:fld id="{F0805661-E9D1-7049-A30D-2882CF16BDAD}" type="slidenum">
              <a:rPr kumimoji="1" lang="ja-JP" altLang="en-US" smtClean="0"/>
              <a:t>‹#›</a:t>
            </a:fld>
            <a:endParaRPr kumimoji="1" lang="ja-JP" altLang="en-US"/>
          </a:p>
        </p:txBody>
      </p:sp>
    </p:spTree>
    <p:extLst>
      <p:ext uri="{BB962C8B-B14F-4D97-AF65-F5344CB8AC3E}">
        <p14:creationId xmlns:p14="http://schemas.microsoft.com/office/powerpoint/2010/main" val="18173797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7C9C168-1366-6B40-A699-5FD3F50004C5}"/>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F6B8B0F7-2209-C847-AA5B-5EC8519DDA2C}"/>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4FE5DE8C-80D9-DB40-9584-038B6E8E610D}"/>
              </a:ext>
            </a:extLst>
          </p:cNvPr>
          <p:cNvSpPr>
            <a:spLocks noGrp="1"/>
          </p:cNvSpPr>
          <p:nvPr>
            <p:ph type="dt" sz="half" idx="10"/>
          </p:nvPr>
        </p:nvSpPr>
        <p:spPr/>
        <p:txBody>
          <a:bodyPr/>
          <a:lstStyle/>
          <a:p>
            <a:fld id="{BD38204C-6629-944E-8CB8-AA9AC6FD93FB}" type="datetimeFigureOut">
              <a:rPr kumimoji="1" lang="ja-JP" altLang="en-US" smtClean="0"/>
              <a:t>2019/6/23</a:t>
            </a:fld>
            <a:endParaRPr kumimoji="1" lang="ja-JP" altLang="en-US"/>
          </a:p>
        </p:txBody>
      </p:sp>
      <p:sp>
        <p:nvSpPr>
          <p:cNvPr id="5" name="フッター プレースホルダー 4">
            <a:extLst>
              <a:ext uri="{FF2B5EF4-FFF2-40B4-BE49-F238E27FC236}">
                <a16:creationId xmlns:a16="http://schemas.microsoft.com/office/drawing/2014/main" id="{112D0318-C823-ED42-9326-2DA6DD9B531B}"/>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CB8D9C50-7126-1849-8377-62B1904C7CE3}"/>
              </a:ext>
            </a:extLst>
          </p:cNvPr>
          <p:cNvSpPr>
            <a:spLocks noGrp="1"/>
          </p:cNvSpPr>
          <p:nvPr>
            <p:ph type="sldNum" sz="quarter" idx="12"/>
          </p:nvPr>
        </p:nvSpPr>
        <p:spPr/>
        <p:txBody>
          <a:bodyPr/>
          <a:lstStyle/>
          <a:p>
            <a:fld id="{F0805661-E9D1-7049-A30D-2882CF16BDAD}" type="slidenum">
              <a:rPr kumimoji="1" lang="ja-JP" altLang="en-US" smtClean="0"/>
              <a:t>‹#›</a:t>
            </a:fld>
            <a:endParaRPr kumimoji="1" lang="ja-JP" altLang="en-US"/>
          </a:p>
        </p:txBody>
      </p:sp>
    </p:spTree>
    <p:extLst>
      <p:ext uri="{BB962C8B-B14F-4D97-AF65-F5344CB8AC3E}">
        <p14:creationId xmlns:p14="http://schemas.microsoft.com/office/powerpoint/2010/main" val="35636318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CA5CBF7F-DD97-D147-8260-E2F7D7D618F3}"/>
              </a:ext>
            </a:extLst>
          </p:cNvPr>
          <p:cNvSpPr>
            <a:spLocks noGrp="1"/>
          </p:cNvSpPr>
          <p:nvPr>
            <p:ph type="title" orient="vert"/>
          </p:nvPr>
        </p:nvSpPr>
        <p:spPr>
          <a:xfrm>
            <a:off x="6543675" y="365125"/>
            <a:ext cx="1971675"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718625B1-C66A-0B47-8617-45C3996E7309}"/>
              </a:ext>
            </a:extLst>
          </p:cNvPr>
          <p:cNvSpPr>
            <a:spLocks noGrp="1"/>
          </p:cNvSpPr>
          <p:nvPr>
            <p:ph type="body" orient="vert" idx="1"/>
          </p:nvPr>
        </p:nvSpPr>
        <p:spPr>
          <a:xfrm>
            <a:off x="628650" y="365125"/>
            <a:ext cx="5800725"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0246F19A-8943-F241-9553-01D93EC02937}"/>
              </a:ext>
            </a:extLst>
          </p:cNvPr>
          <p:cNvSpPr>
            <a:spLocks noGrp="1"/>
          </p:cNvSpPr>
          <p:nvPr>
            <p:ph type="dt" sz="half" idx="10"/>
          </p:nvPr>
        </p:nvSpPr>
        <p:spPr/>
        <p:txBody>
          <a:bodyPr/>
          <a:lstStyle/>
          <a:p>
            <a:fld id="{BD38204C-6629-944E-8CB8-AA9AC6FD93FB}" type="datetimeFigureOut">
              <a:rPr kumimoji="1" lang="ja-JP" altLang="en-US" smtClean="0"/>
              <a:t>2019/6/23</a:t>
            </a:fld>
            <a:endParaRPr kumimoji="1" lang="ja-JP" altLang="en-US"/>
          </a:p>
        </p:txBody>
      </p:sp>
      <p:sp>
        <p:nvSpPr>
          <p:cNvPr id="5" name="フッター プレースホルダー 4">
            <a:extLst>
              <a:ext uri="{FF2B5EF4-FFF2-40B4-BE49-F238E27FC236}">
                <a16:creationId xmlns:a16="http://schemas.microsoft.com/office/drawing/2014/main" id="{6F601422-76DA-9842-BCBE-815EADD045A0}"/>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E44D2877-EDCA-BC4A-9214-6CE09E2CCA9C}"/>
              </a:ext>
            </a:extLst>
          </p:cNvPr>
          <p:cNvSpPr>
            <a:spLocks noGrp="1"/>
          </p:cNvSpPr>
          <p:nvPr>
            <p:ph type="sldNum" sz="quarter" idx="12"/>
          </p:nvPr>
        </p:nvSpPr>
        <p:spPr/>
        <p:txBody>
          <a:bodyPr/>
          <a:lstStyle/>
          <a:p>
            <a:fld id="{F0805661-E9D1-7049-A30D-2882CF16BDAD}" type="slidenum">
              <a:rPr kumimoji="1" lang="ja-JP" altLang="en-US" smtClean="0"/>
              <a:t>‹#›</a:t>
            </a:fld>
            <a:endParaRPr kumimoji="1" lang="ja-JP" altLang="en-US"/>
          </a:p>
        </p:txBody>
      </p:sp>
    </p:spTree>
    <p:extLst>
      <p:ext uri="{BB962C8B-B14F-4D97-AF65-F5344CB8AC3E}">
        <p14:creationId xmlns:p14="http://schemas.microsoft.com/office/powerpoint/2010/main" val="19886387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DFA188C-09AF-9440-B4E7-36D34F9735FC}"/>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186AB4A3-6238-3140-88B6-F8C880CDD9F1}"/>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297B5FEA-F82B-794D-9D0A-CC90C733AB5C}"/>
              </a:ext>
            </a:extLst>
          </p:cNvPr>
          <p:cNvSpPr>
            <a:spLocks noGrp="1"/>
          </p:cNvSpPr>
          <p:nvPr>
            <p:ph type="dt" sz="half" idx="10"/>
          </p:nvPr>
        </p:nvSpPr>
        <p:spPr/>
        <p:txBody>
          <a:bodyPr/>
          <a:lstStyle/>
          <a:p>
            <a:fld id="{BD38204C-6629-944E-8CB8-AA9AC6FD93FB}" type="datetimeFigureOut">
              <a:rPr kumimoji="1" lang="ja-JP" altLang="en-US" smtClean="0"/>
              <a:t>2019/6/23</a:t>
            </a:fld>
            <a:endParaRPr kumimoji="1" lang="ja-JP" altLang="en-US"/>
          </a:p>
        </p:txBody>
      </p:sp>
      <p:sp>
        <p:nvSpPr>
          <p:cNvPr id="5" name="フッター プレースホルダー 4">
            <a:extLst>
              <a:ext uri="{FF2B5EF4-FFF2-40B4-BE49-F238E27FC236}">
                <a16:creationId xmlns:a16="http://schemas.microsoft.com/office/drawing/2014/main" id="{3546E829-81DD-A745-AD6C-09482B7B49A7}"/>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C05DB22E-10CF-CE47-870B-EAD938A7F74F}"/>
              </a:ext>
            </a:extLst>
          </p:cNvPr>
          <p:cNvSpPr>
            <a:spLocks noGrp="1"/>
          </p:cNvSpPr>
          <p:nvPr>
            <p:ph type="sldNum" sz="quarter" idx="12"/>
          </p:nvPr>
        </p:nvSpPr>
        <p:spPr/>
        <p:txBody>
          <a:bodyPr/>
          <a:lstStyle/>
          <a:p>
            <a:fld id="{F0805661-E9D1-7049-A30D-2882CF16BDAD}" type="slidenum">
              <a:rPr kumimoji="1" lang="ja-JP" altLang="en-US" smtClean="0"/>
              <a:t>‹#›</a:t>
            </a:fld>
            <a:endParaRPr kumimoji="1" lang="ja-JP" altLang="en-US"/>
          </a:p>
        </p:txBody>
      </p:sp>
    </p:spTree>
    <p:extLst>
      <p:ext uri="{BB962C8B-B14F-4D97-AF65-F5344CB8AC3E}">
        <p14:creationId xmlns:p14="http://schemas.microsoft.com/office/powerpoint/2010/main" val="28418548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9AB4793-BCB9-D648-90FE-8A74A8DD5438}"/>
              </a:ext>
            </a:extLst>
          </p:cNvPr>
          <p:cNvSpPr>
            <a:spLocks noGrp="1"/>
          </p:cNvSpPr>
          <p:nvPr>
            <p:ph type="title"/>
          </p:nvPr>
        </p:nvSpPr>
        <p:spPr>
          <a:xfrm>
            <a:off x="623888" y="1709739"/>
            <a:ext cx="7886700" cy="2852737"/>
          </a:xfrm>
        </p:spPr>
        <p:txBody>
          <a:bodyPr anchor="b"/>
          <a:lstStyle>
            <a:lvl1pPr>
              <a:defRPr sz="45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24C015AA-6A91-724B-B270-DAE44F88B226}"/>
              </a:ext>
            </a:extLst>
          </p:cNvPr>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33EA32AE-7C14-B944-9706-30FE5683E2F9}"/>
              </a:ext>
            </a:extLst>
          </p:cNvPr>
          <p:cNvSpPr>
            <a:spLocks noGrp="1"/>
          </p:cNvSpPr>
          <p:nvPr>
            <p:ph type="dt" sz="half" idx="10"/>
          </p:nvPr>
        </p:nvSpPr>
        <p:spPr/>
        <p:txBody>
          <a:bodyPr/>
          <a:lstStyle/>
          <a:p>
            <a:fld id="{BD38204C-6629-944E-8CB8-AA9AC6FD93FB}" type="datetimeFigureOut">
              <a:rPr kumimoji="1" lang="ja-JP" altLang="en-US" smtClean="0"/>
              <a:t>2019/6/23</a:t>
            </a:fld>
            <a:endParaRPr kumimoji="1" lang="ja-JP" altLang="en-US"/>
          </a:p>
        </p:txBody>
      </p:sp>
      <p:sp>
        <p:nvSpPr>
          <p:cNvPr id="5" name="フッター プレースホルダー 4">
            <a:extLst>
              <a:ext uri="{FF2B5EF4-FFF2-40B4-BE49-F238E27FC236}">
                <a16:creationId xmlns:a16="http://schemas.microsoft.com/office/drawing/2014/main" id="{39AEB55C-604B-F848-9842-CC717B628F79}"/>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DC11CF76-2D5F-E14F-AC6E-F3B4452257C0}"/>
              </a:ext>
            </a:extLst>
          </p:cNvPr>
          <p:cNvSpPr>
            <a:spLocks noGrp="1"/>
          </p:cNvSpPr>
          <p:nvPr>
            <p:ph type="sldNum" sz="quarter" idx="12"/>
          </p:nvPr>
        </p:nvSpPr>
        <p:spPr/>
        <p:txBody>
          <a:bodyPr/>
          <a:lstStyle/>
          <a:p>
            <a:fld id="{F0805661-E9D1-7049-A30D-2882CF16BDAD}" type="slidenum">
              <a:rPr kumimoji="1" lang="ja-JP" altLang="en-US" smtClean="0"/>
              <a:t>‹#›</a:t>
            </a:fld>
            <a:endParaRPr kumimoji="1" lang="ja-JP" altLang="en-US"/>
          </a:p>
        </p:txBody>
      </p:sp>
    </p:spTree>
    <p:extLst>
      <p:ext uri="{BB962C8B-B14F-4D97-AF65-F5344CB8AC3E}">
        <p14:creationId xmlns:p14="http://schemas.microsoft.com/office/powerpoint/2010/main" val="22190596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95193B3-6F3E-1A4D-B4BD-12B534E8756D}"/>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BACECFDF-86FA-D044-9769-9A07E0F0F8DB}"/>
              </a:ext>
            </a:extLst>
          </p:cNvPr>
          <p:cNvSpPr>
            <a:spLocks noGrp="1"/>
          </p:cNvSpPr>
          <p:nvPr>
            <p:ph sz="half" idx="1"/>
          </p:nvPr>
        </p:nvSpPr>
        <p:spPr>
          <a:xfrm>
            <a:off x="628650" y="1825625"/>
            <a:ext cx="38862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741DC7F6-3A08-8E4E-BA4A-C01DECCFA494}"/>
              </a:ext>
            </a:extLst>
          </p:cNvPr>
          <p:cNvSpPr>
            <a:spLocks noGrp="1"/>
          </p:cNvSpPr>
          <p:nvPr>
            <p:ph sz="half" idx="2"/>
          </p:nvPr>
        </p:nvSpPr>
        <p:spPr>
          <a:xfrm>
            <a:off x="4629150" y="1825625"/>
            <a:ext cx="38862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75A6D835-6DBC-4540-A3C4-D68CFD9A42AF}"/>
              </a:ext>
            </a:extLst>
          </p:cNvPr>
          <p:cNvSpPr>
            <a:spLocks noGrp="1"/>
          </p:cNvSpPr>
          <p:nvPr>
            <p:ph type="dt" sz="half" idx="10"/>
          </p:nvPr>
        </p:nvSpPr>
        <p:spPr/>
        <p:txBody>
          <a:bodyPr/>
          <a:lstStyle/>
          <a:p>
            <a:fld id="{BD38204C-6629-944E-8CB8-AA9AC6FD93FB}" type="datetimeFigureOut">
              <a:rPr kumimoji="1" lang="ja-JP" altLang="en-US" smtClean="0"/>
              <a:t>2019/6/23</a:t>
            </a:fld>
            <a:endParaRPr kumimoji="1" lang="ja-JP" altLang="en-US"/>
          </a:p>
        </p:txBody>
      </p:sp>
      <p:sp>
        <p:nvSpPr>
          <p:cNvPr id="6" name="フッター プレースホルダー 5">
            <a:extLst>
              <a:ext uri="{FF2B5EF4-FFF2-40B4-BE49-F238E27FC236}">
                <a16:creationId xmlns:a16="http://schemas.microsoft.com/office/drawing/2014/main" id="{C0BD114D-A102-0740-899B-107DE4FB82ED}"/>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855AF5BE-275B-BC41-9FE4-6076EC18CAB0}"/>
              </a:ext>
            </a:extLst>
          </p:cNvPr>
          <p:cNvSpPr>
            <a:spLocks noGrp="1"/>
          </p:cNvSpPr>
          <p:nvPr>
            <p:ph type="sldNum" sz="quarter" idx="12"/>
          </p:nvPr>
        </p:nvSpPr>
        <p:spPr/>
        <p:txBody>
          <a:bodyPr/>
          <a:lstStyle/>
          <a:p>
            <a:fld id="{F0805661-E9D1-7049-A30D-2882CF16BDAD}" type="slidenum">
              <a:rPr kumimoji="1" lang="ja-JP" altLang="en-US" smtClean="0"/>
              <a:t>‹#›</a:t>
            </a:fld>
            <a:endParaRPr kumimoji="1" lang="ja-JP" altLang="en-US"/>
          </a:p>
        </p:txBody>
      </p:sp>
    </p:spTree>
    <p:extLst>
      <p:ext uri="{BB962C8B-B14F-4D97-AF65-F5344CB8AC3E}">
        <p14:creationId xmlns:p14="http://schemas.microsoft.com/office/powerpoint/2010/main" val="6679820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C225371-0061-C04F-8495-0502A4EF4741}"/>
              </a:ext>
            </a:extLst>
          </p:cNvPr>
          <p:cNvSpPr>
            <a:spLocks noGrp="1"/>
          </p:cNvSpPr>
          <p:nvPr>
            <p:ph type="title"/>
          </p:nvPr>
        </p:nvSpPr>
        <p:spPr>
          <a:xfrm>
            <a:off x="629841" y="365126"/>
            <a:ext cx="78867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F45297B6-3314-7E40-A429-015094858804}"/>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A3993853-5929-3949-B599-E008A8FA053B}"/>
              </a:ext>
            </a:extLst>
          </p:cNvPr>
          <p:cNvSpPr>
            <a:spLocks noGrp="1"/>
          </p:cNvSpPr>
          <p:nvPr>
            <p:ph sz="half" idx="2"/>
          </p:nvPr>
        </p:nvSpPr>
        <p:spPr>
          <a:xfrm>
            <a:off x="629842" y="2505075"/>
            <a:ext cx="3868340"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62BFBEF0-1DC2-514D-9479-24AB5C30D261}"/>
              </a:ext>
            </a:extLst>
          </p:cNvPr>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01B6D8E3-7CDB-3549-9584-36A4B151DB06}"/>
              </a:ext>
            </a:extLst>
          </p:cNvPr>
          <p:cNvSpPr>
            <a:spLocks noGrp="1"/>
          </p:cNvSpPr>
          <p:nvPr>
            <p:ph sz="quarter" idx="4"/>
          </p:nvPr>
        </p:nvSpPr>
        <p:spPr>
          <a:xfrm>
            <a:off x="4629150" y="2505075"/>
            <a:ext cx="3887391"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EB87F5B2-C7EF-BA49-9CBF-537DB697986B}"/>
              </a:ext>
            </a:extLst>
          </p:cNvPr>
          <p:cNvSpPr>
            <a:spLocks noGrp="1"/>
          </p:cNvSpPr>
          <p:nvPr>
            <p:ph type="dt" sz="half" idx="10"/>
          </p:nvPr>
        </p:nvSpPr>
        <p:spPr/>
        <p:txBody>
          <a:bodyPr/>
          <a:lstStyle/>
          <a:p>
            <a:fld id="{BD38204C-6629-944E-8CB8-AA9AC6FD93FB}" type="datetimeFigureOut">
              <a:rPr kumimoji="1" lang="ja-JP" altLang="en-US" smtClean="0"/>
              <a:t>2019/6/23</a:t>
            </a:fld>
            <a:endParaRPr kumimoji="1" lang="ja-JP" altLang="en-US"/>
          </a:p>
        </p:txBody>
      </p:sp>
      <p:sp>
        <p:nvSpPr>
          <p:cNvPr id="8" name="フッター プレースホルダー 7">
            <a:extLst>
              <a:ext uri="{FF2B5EF4-FFF2-40B4-BE49-F238E27FC236}">
                <a16:creationId xmlns:a16="http://schemas.microsoft.com/office/drawing/2014/main" id="{E427BA8F-2BD9-2D44-9D07-69DA2D11769E}"/>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3388D9D9-E8AC-054F-9870-335DAF1B6D4C}"/>
              </a:ext>
            </a:extLst>
          </p:cNvPr>
          <p:cNvSpPr>
            <a:spLocks noGrp="1"/>
          </p:cNvSpPr>
          <p:nvPr>
            <p:ph type="sldNum" sz="quarter" idx="12"/>
          </p:nvPr>
        </p:nvSpPr>
        <p:spPr/>
        <p:txBody>
          <a:bodyPr/>
          <a:lstStyle/>
          <a:p>
            <a:fld id="{F0805661-E9D1-7049-A30D-2882CF16BDAD}" type="slidenum">
              <a:rPr kumimoji="1" lang="ja-JP" altLang="en-US" smtClean="0"/>
              <a:t>‹#›</a:t>
            </a:fld>
            <a:endParaRPr kumimoji="1" lang="ja-JP" altLang="en-US"/>
          </a:p>
        </p:txBody>
      </p:sp>
    </p:spTree>
    <p:extLst>
      <p:ext uri="{BB962C8B-B14F-4D97-AF65-F5344CB8AC3E}">
        <p14:creationId xmlns:p14="http://schemas.microsoft.com/office/powerpoint/2010/main" val="29457752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04B0538-86D7-1344-8742-3DB91A6B48E3}"/>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966B3123-43AE-9041-B094-6CCBC750C5F5}"/>
              </a:ext>
            </a:extLst>
          </p:cNvPr>
          <p:cNvSpPr>
            <a:spLocks noGrp="1"/>
          </p:cNvSpPr>
          <p:nvPr>
            <p:ph type="dt" sz="half" idx="10"/>
          </p:nvPr>
        </p:nvSpPr>
        <p:spPr/>
        <p:txBody>
          <a:bodyPr/>
          <a:lstStyle/>
          <a:p>
            <a:fld id="{BD38204C-6629-944E-8CB8-AA9AC6FD93FB}" type="datetimeFigureOut">
              <a:rPr kumimoji="1" lang="ja-JP" altLang="en-US" smtClean="0"/>
              <a:t>2019/6/23</a:t>
            </a:fld>
            <a:endParaRPr kumimoji="1" lang="ja-JP" altLang="en-US"/>
          </a:p>
        </p:txBody>
      </p:sp>
      <p:sp>
        <p:nvSpPr>
          <p:cNvPr id="4" name="フッター プレースホルダー 3">
            <a:extLst>
              <a:ext uri="{FF2B5EF4-FFF2-40B4-BE49-F238E27FC236}">
                <a16:creationId xmlns:a16="http://schemas.microsoft.com/office/drawing/2014/main" id="{27163E60-EA32-2643-8752-CA6601C52F73}"/>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939C6C7D-60FA-2C43-AE79-33A8A0118FF1}"/>
              </a:ext>
            </a:extLst>
          </p:cNvPr>
          <p:cNvSpPr>
            <a:spLocks noGrp="1"/>
          </p:cNvSpPr>
          <p:nvPr>
            <p:ph type="sldNum" sz="quarter" idx="12"/>
          </p:nvPr>
        </p:nvSpPr>
        <p:spPr/>
        <p:txBody>
          <a:bodyPr/>
          <a:lstStyle/>
          <a:p>
            <a:fld id="{F0805661-E9D1-7049-A30D-2882CF16BDAD}" type="slidenum">
              <a:rPr kumimoji="1" lang="ja-JP" altLang="en-US" smtClean="0"/>
              <a:t>‹#›</a:t>
            </a:fld>
            <a:endParaRPr kumimoji="1" lang="ja-JP" altLang="en-US"/>
          </a:p>
        </p:txBody>
      </p:sp>
    </p:spTree>
    <p:extLst>
      <p:ext uri="{BB962C8B-B14F-4D97-AF65-F5344CB8AC3E}">
        <p14:creationId xmlns:p14="http://schemas.microsoft.com/office/powerpoint/2010/main" val="20522766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0F7C561D-CBDA-224C-B245-6121662BD660}"/>
              </a:ext>
            </a:extLst>
          </p:cNvPr>
          <p:cNvSpPr>
            <a:spLocks noGrp="1"/>
          </p:cNvSpPr>
          <p:nvPr>
            <p:ph type="dt" sz="half" idx="10"/>
          </p:nvPr>
        </p:nvSpPr>
        <p:spPr/>
        <p:txBody>
          <a:bodyPr/>
          <a:lstStyle/>
          <a:p>
            <a:fld id="{BD38204C-6629-944E-8CB8-AA9AC6FD93FB}" type="datetimeFigureOut">
              <a:rPr kumimoji="1" lang="ja-JP" altLang="en-US" smtClean="0"/>
              <a:t>2019/6/23</a:t>
            </a:fld>
            <a:endParaRPr kumimoji="1" lang="ja-JP" altLang="en-US"/>
          </a:p>
        </p:txBody>
      </p:sp>
      <p:sp>
        <p:nvSpPr>
          <p:cNvPr id="3" name="フッター プレースホルダー 2">
            <a:extLst>
              <a:ext uri="{FF2B5EF4-FFF2-40B4-BE49-F238E27FC236}">
                <a16:creationId xmlns:a16="http://schemas.microsoft.com/office/drawing/2014/main" id="{3127091B-C7C7-6F4A-9301-622CCB3CD7C0}"/>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95E537CC-1317-A048-B7C3-03F215397939}"/>
              </a:ext>
            </a:extLst>
          </p:cNvPr>
          <p:cNvSpPr>
            <a:spLocks noGrp="1"/>
          </p:cNvSpPr>
          <p:nvPr>
            <p:ph type="sldNum" sz="quarter" idx="12"/>
          </p:nvPr>
        </p:nvSpPr>
        <p:spPr/>
        <p:txBody>
          <a:bodyPr/>
          <a:lstStyle/>
          <a:p>
            <a:fld id="{F0805661-E9D1-7049-A30D-2882CF16BDAD}" type="slidenum">
              <a:rPr kumimoji="1" lang="ja-JP" altLang="en-US" smtClean="0"/>
              <a:t>‹#›</a:t>
            </a:fld>
            <a:endParaRPr kumimoji="1" lang="ja-JP" altLang="en-US"/>
          </a:p>
        </p:txBody>
      </p:sp>
    </p:spTree>
    <p:extLst>
      <p:ext uri="{BB962C8B-B14F-4D97-AF65-F5344CB8AC3E}">
        <p14:creationId xmlns:p14="http://schemas.microsoft.com/office/powerpoint/2010/main" val="11117685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A8F00E6-8ECF-BD4C-8E47-8F18A0CE12F1}"/>
              </a:ext>
            </a:extLst>
          </p:cNvPr>
          <p:cNvSpPr>
            <a:spLocks noGrp="1"/>
          </p:cNvSpPr>
          <p:nvPr>
            <p:ph type="title"/>
          </p:nvPr>
        </p:nvSpPr>
        <p:spPr>
          <a:xfrm>
            <a:off x="629841" y="457200"/>
            <a:ext cx="2949178" cy="1600200"/>
          </a:xfrm>
        </p:spPr>
        <p:txBody>
          <a:bodyPr anchor="b"/>
          <a:lstStyle>
            <a:lvl1pPr>
              <a:defRPr sz="24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13F08E15-2CC4-1946-BEC5-50973C0A371E}"/>
              </a:ext>
            </a:extLst>
          </p:cNvPr>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DF977258-B50F-7D45-AEB3-FF6F247B66A1}"/>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382DDCCB-B0D3-604A-8CCC-82A2087ED9E9}"/>
              </a:ext>
            </a:extLst>
          </p:cNvPr>
          <p:cNvSpPr>
            <a:spLocks noGrp="1"/>
          </p:cNvSpPr>
          <p:nvPr>
            <p:ph type="dt" sz="half" idx="10"/>
          </p:nvPr>
        </p:nvSpPr>
        <p:spPr/>
        <p:txBody>
          <a:bodyPr/>
          <a:lstStyle/>
          <a:p>
            <a:fld id="{BD38204C-6629-944E-8CB8-AA9AC6FD93FB}" type="datetimeFigureOut">
              <a:rPr kumimoji="1" lang="ja-JP" altLang="en-US" smtClean="0"/>
              <a:t>2019/6/23</a:t>
            </a:fld>
            <a:endParaRPr kumimoji="1" lang="ja-JP" altLang="en-US"/>
          </a:p>
        </p:txBody>
      </p:sp>
      <p:sp>
        <p:nvSpPr>
          <p:cNvPr id="6" name="フッター プレースホルダー 5">
            <a:extLst>
              <a:ext uri="{FF2B5EF4-FFF2-40B4-BE49-F238E27FC236}">
                <a16:creationId xmlns:a16="http://schemas.microsoft.com/office/drawing/2014/main" id="{AF73CD32-0684-824B-9CC9-6F9F86BB314B}"/>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455C2681-6934-474E-BCE5-49C15B129A3E}"/>
              </a:ext>
            </a:extLst>
          </p:cNvPr>
          <p:cNvSpPr>
            <a:spLocks noGrp="1"/>
          </p:cNvSpPr>
          <p:nvPr>
            <p:ph type="sldNum" sz="quarter" idx="12"/>
          </p:nvPr>
        </p:nvSpPr>
        <p:spPr/>
        <p:txBody>
          <a:bodyPr/>
          <a:lstStyle/>
          <a:p>
            <a:fld id="{F0805661-E9D1-7049-A30D-2882CF16BDAD}" type="slidenum">
              <a:rPr kumimoji="1" lang="ja-JP" altLang="en-US" smtClean="0"/>
              <a:t>‹#›</a:t>
            </a:fld>
            <a:endParaRPr kumimoji="1" lang="ja-JP" altLang="en-US"/>
          </a:p>
        </p:txBody>
      </p:sp>
    </p:spTree>
    <p:extLst>
      <p:ext uri="{BB962C8B-B14F-4D97-AF65-F5344CB8AC3E}">
        <p14:creationId xmlns:p14="http://schemas.microsoft.com/office/powerpoint/2010/main" val="4581583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94622A5-B09A-A54D-8506-40616B218A40}"/>
              </a:ext>
            </a:extLst>
          </p:cNvPr>
          <p:cNvSpPr>
            <a:spLocks noGrp="1"/>
          </p:cNvSpPr>
          <p:nvPr>
            <p:ph type="title"/>
          </p:nvPr>
        </p:nvSpPr>
        <p:spPr>
          <a:xfrm>
            <a:off x="629841" y="457200"/>
            <a:ext cx="2949178" cy="1600200"/>
          </a:xfrm>
        </p:spPr>
        <p:txBody>
          <a:bodyPr anchor="b"/>
          <a:lstStyle>
            <a:lvl1pPr>
              <a:defRPr sz="24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B432AF0C-A609-CA40-80DC-E30277481AEE}"/>
              </a:ext>
            </a:extLst>
          </p:cNvPr>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kumimoji="1" lang="ja-JP" altLang="en-US"/>
          </a:p>
        </p:txBody>
      </p:sp>
      <p:sp>
        <p:nvSpPr>
          <p:cNvPr id="4" name="テキスト プレースホルダー 3">
            <a:extLst>
              <a:ext uri="{FF2B5EF4-FFF2-40B4-BE49-F238E27FC236}">
                <a16:creationId xmlns:a16="http://schemas.microsoft.com/office/drawing/2014/main" id="{C59A583F-ABEB-484D-AF3B-96B61EECF438}"/>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9115CF91-3B0C-EE44-890A-428D35EB4460}"/>
              </a:ext>
            </a:extLst>
          </p:cNvPr>
          <p:cNvSpPr>
            <a:spLocks noGrp="1"/>
          </p:cNvSpPr>
          <p:nvPr>
            <p:ph type="dt" sz="half" idx="10"/>
          </p:nvPr>
        </p:nvSpPr>
        <p:spPr/>
        <p:txBody>
          <a:bodyPr/>
          <a:lstStyle/>
          <a:p>
            <a:fld id="{BD38204C-6629-944E-8CB8-AA9AC6FD93FB}" type="datetimeFigureOut">
              <a:rPr kumimoji="1" lang="ja-JP" altLang="en-US" smtClean="0"/>
              <a:t>2019/6/23</a:t>
            </a:fld>
            <a:endParaRPr kumimoji="1" lang="ja-JP" altLang="en-US"/>
          </a:p>
        </p:txBody>
      </p:sp>
      <p:sp>
        <p:nvSpPr>
          <p:cNvPr id="6" name="フッター プレースホルダー 5">
            <a:extLst>
              <a:ext uri="{FF2B5EF4-FFF2-40B4-BE49-F238E27FC236}">
                <a16:creationId xmlns:a16="http://schemas.microsoft.com/office/drawing/2014/main" id="{4CD81CBD-2BEF-9C4C-B551-10A4C63EA7C4}"/>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6C8CD148-0598-4746-9AA1-E7B96969D116}"/>
              </a:ext>
            </a:extLst>
          </p:cNvPr>
          <p:cNvSpPr>
            <a:spLocks noGrp="1"/>
          </p:cNvSpPr>
          <p:nvPr>
            <p:ph type="sldNum" sz="quarter" idx="12"/>
          </p:nvPr>
        </p:nvSpPr>
        <p:spPr/>
        <p:txBody>
          <a:bodyPr/>
          <a:lstStyle/>
          <a:p>
            <a:fld id="{F0805661-E9D1-7049-A30D-2882CF16BDAD}" type="slidenum">
              <a:rPr kumimoji="1" lang="ja-JP" altLang="en-US" smtClean="0"/>
              <a:t>‹#›</a:t>
            </a:fld>
            <a:endParaRPr kumimoji="1" lang="ja-JP" altLang="en-US"/>
          </a:p>
        </p:txBody>
      </p:sp>
    </p:spTree>
    <p:extLst>
      <p:ext uri="{BB962C8B-B14F-4D97-AF65-F5344CB8AC3E}">
        <p14:creationId xmlns:p14="http://schemas.microsoft.com/office/powerpoint/2010/main" val="29938233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D1AAD5E3-23B9-FE40-8BFA-6E9E88EF8672}"/>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D4C6229F-722C-0F42-ADF7-5B4BBAA726F2}"/>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69F5719E-E725-9143-80F3-ED5E84DB887D}"/>
              </a:ext>
            </a:extLst>
          </p:cNvPr>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BD38204C-6629-944E-8CB8-AA9AC6FD93FB}" type="datetimeFigureOut">
              <a:rPr kumimoji="1" lang="ja-JP" altLang="en-US" smtClean="0"/>
              <a:t>2019/6/23</a:t>
            </a:fld>
            <a:endParaRPr kumimoji="1" lang="ja-JP" altLang="en-US"/>
          </a:p>
        </p:txBody>
      </p:sp>
      <p:sp>
        <p:nvSpPr>
          <p:cNvPr id="5" name="フッター プレースホルダー 4">
            <a:extLst>
              <a:ext uri="{FF2B5EF4-FFF2-40B4-BE49-F238E27FC236}">
                <a16:creationId xmlns:a16="http://schemas.microsoft.com/office/drawing/2014/main" id="{F37EB6C6-6E2A-D447-BB25-310C87766CEB}"/>
              </a:ext>
            </a:extLst>
          </p:cNvPr>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6F5EC556-1371-5A47-AFF5-94DEF7827346}"/>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F0805661-E9D1-7049-A30D-2882CF16BDAD}" type="slidenum">
              <a:rPr kumimoji="1" lang="ja-JP" altLang="en-US" smtClean="0"/>
              <a:t>‹#›</a:t>
            </a:fld>
            <a:endParaRPr kumimoji="1" lang="ja-JP" altLang="en-US"/>
          </a:p>
        </p:txBody>
      </p:sp>
    </p:spTree>
    <p:extLst>
      <p:ext uri="{BB962C8B-B14F-4D97-AF65-F5344CB8AC3E}">
        <p14:creationId xmlns:p14="http://schemas.microsoft.com/office/powerpoint/2010/main" val="975176255"/>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l" defTabSz="685800" rtl="0" eaLnBrk="1" latinLnBrk="0" hangingPunct="1">
        <a:lnSpc>
          <a:spcPct val="90000"/>
        </a:lnSpc>
        <a:spcBef>
          <a:spcPct val="0"/>
        </a:spcBef>
        <a:buNone/>
        <a:defRPr kumimoji="1"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p:bodyStyle>
    <p:otherStyle>
      <a:defPPr>
        <a:defRPr lang="ja-JP"/>
      </a:defPPr>
      <a:lvl1pPr marL="0" algn="l" defTabSz="685800" rtl="0" eaLnBrk="1" latinLnBrk="0" hangingPunct="1">
        <a:defRPr kumimoji="1" sz="1350" kern="1200">
          <a:solidFill>
            <a:schemeClr val="tx1"/>
          </a:solidFill>
          <a:latin typeface="+mn-lt"/>
          <a:ea typeface="+mn-ea"/>
          <a:cs typeface="+mn-cs"/>
        </a:defRPr>
      </a:lvl1pPr>
      <a:lvl2pPr marL="342900" algn="l" defTabSz="685800" rtl="0" eaLnBrk="1" latinLnBrk="0" hangingPunct="1">
        <a:defRPr kumimoji="1" sz="1350" kern="1200">
          <a:solidFill>
            <a:schemeClr val="tx1"/>
          </a:solidFill>
          <a:latin typeface="+mn-lt"/>
          <a:ea typeface="+mn-ea"/>
          <a:cs typeface="+mn-cs"/>
        </a:defRPr>
      </a:lvl2pPr>
      <a:lvl3pPr marL="685800" algn="l" defTabSz="685800" rtl="0" eaLnBrk="1" latinLnBrk="0" hangingPunct="1">
        <a:defRPr kumimoji="1" sz="1350" kern="1200">
          <a:solidFill>
            <a:schemeClr val="tx1"/>
          </a:solidFill>
          <a:latin typeface="+mn-lt"/>
          <a:ea typeface="+mn-ea"/>
          <a:cs typeface="+mn-cs"/>
        </a:defRPr>
      </a:lvl3pPr>
      <a:lvl4pPr marL="1028700" algn="l" defTabSz="685800" rtl="0" eaLnBrk="1" latinLnBrk="0" hangingPunct="1">
        <a:defRPr kumimoji="1" sz="1350" kern="1200">
          <a:solidFill>
            <a:schemeClr val="tx1"/>
          </a:solidFill>
          <a:latin typeface="+mn-lt"/>
          <a:ea typeface="+mn-ea"/>
          <a:cs typeface="+mn-cs"/>
        </a:defRPr>
      </a:lvl4pPr>
      <a:lvl5pPr marL="1371600" algn="l" defTabSz="685800" rtl="0" eaLnBrk="1" latinLnBrk="0" hangingPunct="1">
        <a:defRPr kumimoji="1" sz="1350" kern="1200">
          <a:solidFill>
            <a:schemeClr val="tx1"/>
          </a:solidFill>
          <a:latin typeface="+mn-lt"/>
          <a:ea typeface="+mn-ea"/>
          <a:cs typeface="+mn-cs"/>
        </a:defRPr>
      </a:lvl5pPr>
      <a:lvl6pPr marL="1714500" algn="l" defTabSz="685800" rtl="0" eaLnBrk="1" latinLnBrk="0" hangingPunct="1">
        <a:defRPr kumimoji="1" sz="1350" kern="1200">
          <a:solidFill>
            <a:schemeClr val="tx1"/>
          </a:solidFill>
          <a:latin typeface="+mn-lt"/>
          <a:ea typeface="+mn-ea"/>
          <a:cs typeface="+mn-cs"/>
        </a:defRPr>
      </a:lvl6pPr>
      <a:lvl7pPr marL="2057400" algn="l" defTabSz="685800" rtl="0" eaLnBrk="1" latinLnBrk="0" hangingPunct="1">
        <a:defRPr kumimoji="1" sz="1350" kern="1200">
          <a:solidFill>
            <a:schemeClr val="tx1"/>
          </a:solidFill>
          <a:latin typeface="+mn-lt"/>
          <a:ea typeface="+mn-ea"/>
          <a:cs typeface="+mn-cs"/>
        </a:defRPr>
      </a:lvl7pPr>
      <a:lvl8pPr marL="2400300" algn="l" defTabSz="685800" rtl="0" eaLnBrk="1" latinLnBrk="0" hangingPunct="1">
        <a:defRPr kumimoji="1" sz="1350" kern="1200">
          <a:solidFill>
            <a:schemeClr val="tx1"/>
          </a:solidFill>
          <a:latin typeface="+mn-lt"/>
          <a:ea typeface="+mn-ea"/>
          <a:cs typeface="+mn-cs"/>
        </a:defRPr>
      </a:lvl8pPr>
      <a:lvl9pPr marL="2743200" algn="l" defTabSz="685800" rtl="0" eaLnBrk="1" latinLnBrk="0" hangingPunct="1">
        <a:defRPr kumimoji="1"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s://github.com/iplab-ubiquitous/DeepLearningLearning2019"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s://www.kaggle.com/c/dogs-vs-cats-redux-kernels-edition" TargetMode="Externa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aidiary.hatenablog.com/entry/20170110/1484057655" TargetMode="External"/><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hyperlink" Target="https://github.com/iplab-ubiquitous/DeepLearningLearning2019"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4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4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hyperlink" Target="https://qiita.com/daisukelab/items/381099590f22e4f9ab1f" TargetMode="Externa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4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46.xml.rels><?xml version="1.0" encoding="UTF-8" standalone="yes"?>
<Relationships xmlns="http://schemas.openxmlformats.org/package/2006/relationships"><Relationship Id="rId3" Type="http://schemas.openxmlformats.org/officeDocument/2006/relationships/hyperlink" Target="https://qiita.com/daisukelab/items/381099590f22e4f9ab1f" TargetMode="External"/><Relationship Id="rId2" Type="http://schemas.openxmlformats.org/officeDocument/2006/relationships/hyperlink" Target="http://aidiary.hatenablog.com/entry/20170110/1484057655" TargetMode="External"/><Relationship Id="rId1" Type="http://schemas.openxmlformats.org/officeDocument/2006/relationships/slideLayout" Target="../slideLayouts/slideLayout2.xml"/><Relationship Id="rId6" Type="http://schemas.openxmlformats.org/officeDocument/2006/relationships/hyperlink" Target="https://qiita.com/uni-3/items/201aaa2708260cc790b8" TargetMode="External"/><Relationship Id="rId5" Type="http://schemas.openxmlformats.org/officeDocument/2006/relationships/hyperlink" Target="https://qiita.com/yoshizaki_kkgk/items/bf01842d1a80c0f9e56c" TargetMode="External"/><Relationship Id="rId4" Type="http://schemas.openxmlformats.org/officeDocument/2006/relationships/hyperlink" Target="https://qiita.com/yampy/items/6f1f48fee16db7888f07" TargetMode="External"/></Relationships>
</file>

<file path=ppt/slides/_rels/slide47.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hyperlink" Target="https://www.hpc.co.jp/library/benchmark/benchmark20160610/" TargetMode="External"/><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colab.research.google.com/"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DC60A05-3ACD-D347-B097-EEA799EB692B}"/>
              </a:ext>
            </a:extLst>
          </p:cNvPr>
          <p:cNvSpPr>
            <a:spLocks noGrp="1"/>
          </p:cNvSpPr>
          <p:nvPr>
            <p:ph type="ctrTitle"/>
          </p:nvPr>
        </p:nvSpPr>
        <p:spPr>
          <a:xfrm>
            <a:off x="0" y="1731501"/>
            <a:ext cx="8702246" cy="877330"/>
          </a:xfrm>
        </p:spPr>
        <p:txBody>
          <a:bodyPr>
            <a:noAutofit/>
          </a:bodyPr>
          <a:lstStyle/>
          <a:p>
            <a:r>
              <a:rPr lang="en-US" altLang="ja-JP" sz="9600" i="1" dirty="0">
                <a:latin typeface="Impact" panose="020B0806030902050204" pitchFamily="34" charset="0"/>
              </a:rPr>
              <a:t>Deep Learning </a:t>
            </a:r>
            <a:endParaRPr kumimoji="1" lang="ja-JP" altLang="en-US" sz="9600" i="1">
              <a:latin typeface="Impact" panose="020B0806030902050204" pitchFamily="34" charset="0"/>
            </a:endParaRPr>
          </a:p>
        </p:txBody>
      </p:sp>
      <p:sp>
        <p:nvSpPr>
          <p:cNvPr id="3" name="字幕 2">
            <a:extLst>
              <a:ext uri="{FF2B5EF4-FFF2-40B4-BE49-F238E27FC236}">
                <a16:creationId xmlns:a16="http://schemas.microsoft.com/office/drawing/2014/main" id="{63F48DE4-73D0-1D49-B572-E0263D1542ED}"/>
              </a:ext>
            </a:extLst>
          </p:cNvPr>
          <p:cNvSpPr>
            <a:spLocks noGrp="1"/>
          </p:cNvSpPr>
          <p:nvPr>
            <p:ph type="subTitle" idx="1"/>
          </p:nvPr>
        </p:nvSpPr>
        <p:spPr>
          <a:xfrm>
            <a:off x="1143000" y="5202238"/>
            <a:ext cx="6858000" cy="1655762"/>
          </a:xfrm>
        </p:spPr>
        <p:txBody>
          <a:bodyPr>
            <a:normAutofit/>
          </a:bodyPr>
          <a:lstStyle/>
          <a:p>
            <a:r>
              <a:rPr kumimoji="1" lang="en-US" altLang="ja-JP" sz="3200" dirty="0"/>
              <a:t>UBI (SAGA) M2 </a:t>
            </a:r>
            <a:r>
              <a:rPr kumimoji="1" lang="ja-JP" altLang="en-US" sz="3200"/>
              <a:t>我妻正太郎</a:t>
            </a:r>
          </a:p>
        </p:txBody>
      </p:sp>
      <p:sp>
        <p:nvSpPr>
          <p:cNvPr id="4" name="タイトル 1">
            <a:extLst>
              <a:ext uri="{FF2B5EF4-FFF2-40B4-BE49-F238E27FC236}">
                <a16:creationId xmlns:a16="http://schemas.microsoft.com/office/drawing/2014/main" id="{773485FB-04E5-AB4C-A81C-A956AAE1C9E0}"/>
              </a:ext>
            </a:extLst>
          </p:cNvPr>
          <p:cNvSpPr txBox="1">
            <a:spLocks/>
          </p:cNvSpPr>
          <p:nvPr/>
        </p:nvSpPr>
        <p:spPr>
          <a:xfrm>
            <a:off x="1241854" y="3184976"/>
            <a:ext cx="7222524" cy="784654"/>
          </a:xfrm>
          <a:prstGeom prst="rect">
            <a:avLst/>
          </a:prstGeom>
        </p:spPr>
        <p:txBody>
          <a:bodyPr vert="horz" lIns="91440" tIns="45720" rIns="91440" bIns="45720" rtlCol="0" anchor="b">
            <a:noAutofit/>
          </a:bodyPr>
          <a:lstStyle>
            <a:lvl1pPr algn="ctr" defTabSz="685800" rtl="0" eaLnBrk="1" latinLnBrk="0" hangingPunct="1">
              <a:lnSpc>
                <a:spcPct val="90000"/>
              </a:lnSpc>
              <a:spcBef>
                <a:spcPct val="0"/>
              </a:spcBef>
              <a:buNone/>
              <a:defRPr kumimoji="1" sz="4500" kern="1200">
                <a:solidFill>
                  <a:schemeClr val="tx1"/>
                </a:solidFill>
                <a:latin typeface="+mj-lt"/>
                <a:ea typeface="+mj-ea"/>
                <a:cs typeface="+mj-cs"/>
              </a:defRPr>
            </a:lvl1pPr>
          </a:lstStyle>
          <a:p>
            <a:r>
              <a:rPr lang="en-US" altLang="ja-JP" sz="9600" i="1" dirty="0">
                <a:latin typeface="Impact" panose="020B0806030902050204" pitchFamily="34" charset="0"/>
              </a:rPr>
              <a:t>Learning 2019 </a:t>
            </a:r>
            <a:endParaRPr lang="ja-JP" altLang="en-US" sz="9600" i="1">
              <a:latin typeface="Impact" panose="020B0806030902050204" pitchFamily="34" charset="0"/>
            </a:endParaRPr>
          </a:p>
        </p:txBody>
      </p:sp>
      <p:sp>
        <p:nvSpPr>
          <p:cNvPr id="5" name="タイトル 1">
            <a:extLst>
              <a:ext uri="{FF2B5EF4-FFF2-40B4-BE49-F238E27FC236}">
                <a16:creationId xmlns:a16="http://schemas.microsoft.com/office/drawing/2014/main" id="{C6E485CE-87C4-B846-99F6-E085E37D1739}"/>
              </a:ext>
            </a:extLst>
          </p:cNvPr>
          <p:cNvSpPr txBox="1">
            <a:spLocks/>
          </p:cNvSpPr>
          <p:nvPr/>
        </p:nvSpPr>
        <p:spPr>
          <a:xfrm>
            <a:off x="3200400" y="3856843"/>
            <a:ext cx="7222524" cy="784654"/>
          </a:xfrm>
          <a:prstGeom prst="rect">
            <a:avLst/>
          </a:prstGeom>
        </p:spPr>
        <p:txBody>
          <a:bodyPr vert="horz" lIns="91440" tIns="45720" rIns="91440" bIns="45720" rtlCol="0" anchor="b">
            <a:noAutofit/>
          </a:bodyPr>
          <a:lstStyle>
            <a:lvl1pPr algn="ctr" defTabSz="685800" rtl="0" eaLnBrk="1" latinLnBrk="0" hangingPunct="1">
              <a:lnSpc>
                <a:spcPct val="90000"/>
              </a:lnSpc>
              <a:spcBef>
                <a:spcPct val="0"/>
              </a:spcBef>
              <a:buNone/>
              <a:defRPr kumimoji="1" sz="4500" kern="1200">
                <a:solidFill>
                  <a:schemeClr val="tx1"/>
                </a:solidFill>
                <a:latin typeface="+mj-lt"/>
                <a:ea typeface="+mj-ea"/>
                <a:cs typeface="+mj-cs"/>
              </a:defRPr>
            </a:lvl1pPr>
          </a:lstStyle>
          <a:p>
            <a:r>
              <a:rPr lang="en-US" altLang="ja-JP" sz="4000" dirty="0">
                <a:latin typeface="Impact" panose="020B0806030902050204" pitchFamily="34" charset="0"/>
              </a:rPr>
              <a:t>2</a:t>
            </a:r>
            <a:r>
              <a:rPr lang="en-US" altLang="ja-JP" sz="4000" baseline="30000" dirty="0">
                <a:latin typeface="Impact" panose="020B0806030902050204" pitchFamily="34" charset="0"/>
              </a:rPr>
              <a:t>nd</a:t>
            </a:r>
            <a:r>
              <a:rPr lang="en-US" altLang="ja-JP" sz="4000" dirty="0">
                <a:latin typeface="Impact" panose="020B0806030902050204" pitchFamily="34" charset="0"/>
              </a:rPr>
              <a:t> season</a:t>
            </a:r>
            <a:endParaRPr lang="ja-JP" altLang="en-US" sz="4000">
              <a:latin typeface="Impact" panose="020B0806030902050204" pitchFamily="34" charset="0"/>
            </a:endParaRPr>
          </a:p>
        </p:txBody>
      </p:sp>
    </p:spTree>
    <p:extLst>
      <p:ext uri="{BB962C8B-B14F-4D97-AF65-F5344CB8AC3E}">
        <p14:creationId xmlns:p14="http://schemas.microsoft.com/office/powerpoint/2010/main" val="28276731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3C8D91B-10BC-584D-B320-D7E8DDA0EC88}"/>
              </a:ext>
            </a:extLst>
          </p:cNvPr>
          <p:cNvSpPr>
            <a:spLocks noGrp="1"/>
          </p:cNvSpPr>
          <p:nvPr>
            <p:ph type="title"/>
          </p:nvPr>
        </p:nvSpPr>
        <p:spPr/>
        <p:txBody>
          <a:bodyPr/>
          <a:lstStyle/>
          <a:p>
            <a:r>
              <a:rPr kumimoji="1" lang="en-US" altLang="ja-JP" dirty="0" err="1"/>
              <a:t>Colab</a:t>
            </a:r>
            <a:r>
              <a:rPr kumimoji="1" lang="ja-JP" altLang="en-US"/>
              <a:t>を使う準備</a:t>
            </a:r>
            <a:r>
              <a:rPr kumimoji="1" lang="en-US" altLang="ja-JP" dirty="0"/>
              <a:t> 3/5 </a:t>
            </a:r>
            <a:r>
              <a:rPr kumimoji="1" lang="en-US" altLang="ja-JP" dirty="0" err="1"/>
              <a:t>Jupyter</a:t>
            </a:r>
            <a:r>
              <a:rPr lang="ja-JP" altLang="en-US"/>
              <a:t>について</a:t>
            </a:r>
            <a:endParaRPr kumimoji="1" lang="ja-JP" altLang="en-US"/>
          </a:p>
        </p:txBody>
      </p:sp>
      <p:sp>
        <p:nvSpPr>
          <p:cNvPr id="3" name="コンテンツ プレースホルダー 2">
            <a:extLst>
              <a:ext uri="{FF2B5EF4-FFF2-40B4-BE49-F238E27FC236}">
                <a16:creationId xmlns:a16="http://schemas.microsoft.com/office/drawing/2014/main" id="{29DB88C7-EC5C-4041-93DA-A0E7D9323F5E}"/>
              </a:ext>
            </a:extLst>
          </p:cNvPr>
          <p:cNvSpPr>
            <a:spLocks noGrp="1"/>
          </p:cNvSpPr>
          <p:nvPr>
            <p:ph idx="1"/>
          </p:nvPr>
        </p:nvSpPr>
        <p:spPr/>
        <p:txBody>
          <a:bodyPr/>
          <a:lstStyle/>
          <a:p>
            <a:r>
              <a:rPr kumimoji="1" lang="ja-JP" altLang="en-US"/>
              <a:t>コードを分割して実行できる</a:t>
            </a:r>
            <a:endParaRPr kumimoji="1" lang="en-US" altLang="ja-JP" dirty="0"/>
          </a:p>
          <a:p>
            <a:pPr lvl="1"/>
            <a:r>
              <a:rPr lang="ja-JP" altLang="en-US"/>
              <a:t>分割の単位：セル</a:t>
            </a:r>
            <a:endParaRPr lang="en-US" altLang="ja-JP" dirty="0"/>
          </a:p>
          <a:p>
            <a:pPr lvl="1"/>
            <a:r>
              <a:rPr kumimoji="1" lang="ja-JP" altLang="en-US"/>
              <a:t>図左上「</a:t>
            </a:r>
            <a:r>
              <a:rPr lang="en-US" altLang="ja-JP" dirty="0"/>
              <a:t>+</a:t>
            </a:r>
            <a:r>
              <a:rPr lang="ja-JP" altLang="en-US"/>
              <a:t>コード</a:t>
            </a:r>
            <a:r>
              <a:rPr kumimoji="1" lang="ja-JP" altLang="en-US"/>
              <a:t>」でセルを追加</a:t>
            </a:r>
            <a:endParaRPr kumimoji="1" lang="en-US" altLang="ja-JP" dirty="0"/>
          </a:p>
          <a:p>
            <a:pPr lvl="1"/>
            <a:r>
              <a:rPr lang="ja-JP" altLang="en-US"/>
              <a:t>セル左上の</a:t>
            </a:r>
            <a:r>
              <a:rPr lang="en-US" altLang="ja-JP" dirty="0"/>
              <a:t> </a:t>
            </a:r>
            <a:r>
              <a:rPr lang="ja-JP" altLang="en-US"/>
              <a:t>再生ボタン</a:t>
            </a:r>
            <a:r>
              <a:rPr lang="en-US" altLang="ja-JP" dirty="0"/>
              <a:t> (</a:t>
            </a:r>
            <a:r>
              <a:rPr lang="ja-JP" altLang="en-US"/>
              <a:t>▶️</a:t>
            </a:r>
            <a:r>
              <a:rPr lang="en-US" altLang="ja-JP" dirty="0"/>
              <a:t>) </a:t>
            </a:r>
            <a:r>
              <a:rPr lang="ja-JP" altLang="en-US"/>
              <a:t>でセルの中身を実行</a:t>
            </a:r>
            <a:endParaRPr kumimoji="1" lang="en-US" altLang="ja-JP" dirty="0"/>
          </a:p>
          <a:p>
            <a:endParaRPr kumimoji="1" lang="ja-JP" altLang="en-US"/>
          </a:p>
        </p:txBody>
      </p:sp>
      <p:pic>
        <p:nvPicPr>
          <p:cNvPr id="7" name="図 6">
            <a:extLst>
              <a:ext uri="{FF2B5EF4-FFF2-40B4-BE49-F238E27FC236}">
                <a16:creationId xmlns:a16="http://schemas.microsoft.com/office/drawing/2014/main" id="{DC5D2EF9-A58D-DF40-91E6-A7374590AB0B}"/>
              </a:ext>
            </a:extLst>
          </p:cNvPr>
          <p:cNvPicPr>
            <a:picLocks noChangeAspect="1"/>
          </p:cNvPicPr>
          <p:nvPr/>
        </p:nvPicPr>
        <p:blipFill>
          <a:blip r:embed="rId2"/>
          <a:stretch>
            <a:fillRect/>
          </a:stretch>
        </p:blipFill>
        <p:spPr>
          <a:xfrm>
            <a:off x="1579396" y="3429000"/>
            <a:ext cx="5241533" cy="3170804"/>
          </a:xfrm>
          <a:prstGeom prst="rect">
            <a:avLst/>
          </a:prstGeom>
        </p:spPr>
      </p:pic>
      <p:cxnSp>
        <p:nvCxnSpPr>
          <p:cNvPr id="9" name="直線コネクタ 8">
            <a:extLst>
              <a:ext uri="{FF2B5EF4-FFF2-40B4-BE49-F238E27FC236}">
                <a16:creationId xmlns:a16="http://schemas.microsoft.com/office/drawing/2014/main" id="{176E765F-AB0F-2747-994A-9F07B33991A1}"/>
              </a:ext>
            </a:extLst>
          </p:cNvPr>
          <p:cNvCxnSpPr/>
          <p:nvPr/>
        </p:nvCxnSpPr>
        <p:spPr>
          <a:xfrm flipV="1">
            <a:off x="6190735" y="4102443"/>
            <a:ext cx="1470454" cy="911959"/>
          </a:xfrm>
          <a:prstGeom prst="line">
            <a:avLst/>
          </a:prstGeom>
        </p:spPr>
        <p:style>
          <a:lnRef idx="1">
            <a:schemeClr val="accent1"/>
          </a:lnRef>
          <a:fillRef idx="0">
            <a:schemeClr val="accent1"/>
          </a:fillRef>
          <a:effectRef idx="0">
            <a:schemeClr val="accent1"/>
          </a:effectRef>
          <a:fontRef idx="minor">
            <a:schemeClr val="tx1"/>
          </a:fontRef>
        </p:style>
      </p:cxnSp>
      <p:sp>
        <p:nvSpPr>
          <p:cNvPr id="10" name="テキスト ボックス 9">
            <a:extLst>
              <a:ext uri="{FF2B5EF4-FFF2-40B4-BE49-F238E27FC236}">
                <a16:creationId xmlns:a16="http://schemas.microsoft.com/office/drawing/2014/main" id="{7AC92941-852E-8F41-B2F1-6B92EBC2AC1C}"/>
              </a:ext>
            </a:extLst>
          </p:cNvPr>
          <p:cNvSpPr txBox="1"/>
          <p:nvPr/>
        </p:nvSpPr>
        <p:spPr>
          <a:xfrm>
            <a:off x="7661189" y="3805881"/>
            <a:ext cx="646331" cy="369332"/>
          </a:xfrm>
          <a:prstGeom prst="rect">
            <a:avLst/>
          </a:prstGeom>
          <a:noFill/>
        </p:spPr>
        <p:txBody>
          <a:bodyPr wrap="none" rtlCol="0">
            <a:spAutoFit/>
          </a:bodyPr>
          <a:lstStyle/>
          <a:p>
            <a:r>
              <a:rPr kumimoji="1" lang="ja-JP" altLang="en-US"/>
              <a:t>セル</a:t>
            </a:r>
          </a:p>
        </p:txBody>
      </p:sp>
      <p:cxnSp>
        <p:nvCxnSpPr>
          <p:cNvPr id="11" name="直線コネクタ 10">
            <a:extLst>
              <a:ext uri="{FF2B5EF4-FFF2-40B4-BE49-F238E27FC236}">
                <a16:creationId xmlns:a16="http://schemas.microsoft.com/office/drawing/2014/main" id="{774B85CA-76F2-C242-8FCC-7D4A0F3E6CA1}"/>
              </a:ext>
            </a:extLst>
          </p:cNvPr>
          <p:cNvCxnSpPr>
            <a:cxnSpLocks/>
          </p:cNvCxnSpPr>
          <p:nvPr/>
        </p:nvCxnSpPr>
        <p:spPr>
          <a:xfrm flipV="1">
            <a:off x="6505832" y="4175213"/>
            <a:ext cx="1265843" cy="1757191"/>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直線コネクタ 12">
            <a:extLst>
              <a:ext uri="{FF2B5EF4-FFF2-40B4-BE49-F238E27FC236}">
                <a16:creationId xmlns:a16="http://schemas.microsoft.com/office/drawing/2014/main" id="{02B818DB-4033-EE46-90D9-226F8C0C9771}"/>
              </a:ext>
            </a:extLst>
          </p:cNvPr>
          <p:cNvCxnSpPr>
            <a:cxnSpLocks/>
          </p:cNvCxnSpPr>
          <p:nvPr/>
        </p:nvCxnSpPr>
        <p:spPr>
          <a:xfrm flipV="1">
            <a:off x="6594131" y="4254844"/>
            <a:ext cx="1311490" cy="2197188"/>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7939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8B50875-91C7-9547-935C-EDC771DBC066}"/>
              </a:ext>
            </a:extLst>
          </p:cNvPr>
          <p:cNvSpPr>
            <a:spLocks noGrp="1"/>
          </p:cNvSpPr>
          <p:nvPr>
            <p:ph type="title"/>
          </p:nvPr>
        </p:nvSpPr>
        <p:spPr/>
        <p:txBody>
          <a:bodyPr/>
          <a:lstStyle/>
          <a:p>
            <a:r>
              <a:rPr kumimoji="1" lang="en-US" altLang="ja-JP" dirty="0" err="1"/>
              <a:t>Colab</a:t>
            </a:r>
            <a:r>
              <a:rPr kumimoji="1" lang="ja-JP" altLang="en-US"/>
              <a:t>を使う準備</a:t>
            </a:r>
            <a:r>
              <a:rPr kumimoji="1" lang="en-US" altLang="ja-JP" dirty="0"/>
              <a:t> 4/5  GPU</a:t>
            </a:r>
            <a:r>
              <a:rPr kumimoji="1" lang="ja-JP" altLang="en-US"/>
              <a:t>連携</a:t>
            </a:r>
          </a:p>
        </p:txBody>
      </p:sp>
      <p:sp>
        <p:nvSpPr>
          <p:cNvPr id="3" name="コンテンツ プレースホルダー 2">
            <a:extLst>
              <a:ext uri="{FF2B5EF4-FFF2-40B4-BE49-F238E27FC236}">
                <a16:creationId xmlns:a16="http://schemas.microsoft.com/office/drawing/2014/main" id="{E4B5AF34-07C6-D549-B5D3-8231CF04DBA5}"/>
              </a:ext>
            </a:extLst>
          </p:cNvPr>
          <p:cNvSpPr>
            <a:spLocks noGrp="1"/>
          </p:cNvSpPr>
          <p:nvPr>
            <p:ph idx="1"/>
          </p:nvPr>
        </p:nvSpPr>
        <p:spPr/>
        <p:txBody>
          <a:bodyPr/>
          <a:lstStyle/>
          <a:p>
            <a:r>
              <a:rPr kumimoji="1" lang="ja-JP" altLang="en-US"/>
              <a:t>左上「ランタイム」から「ランタイムのタイプを変更」へ</a:t>
            </a:r>
            <a:endParaRPr kumimoji="1" lang="en-US" altLang="ja-JP" dirty="0"/>
          </a:p>
          <a:p>
            <a:pPr lvl="1"/>
            <a:r>
              <a:rPr lang="ja-JP" altLang="en-US"/>
              <a:t>「</a:t>
            </a:r>
            <a:r>
              <a:rPr lang="en-US" altLang="ja-JP" dirty="0"/>
              <a:t>Python3</a:t>
            </a:r>
            <a:r>
              <a:rPr lang="ja-JP" altLang="en-US"/>
              <a:t>」と「</a:t>
            </a:r>
            <a:r>
              <a:rPr lang="en-US" altLang="ja-JP" dirty="0"/>
              <a:t>GPU</a:t>
            </a:r>
            <a:r>
              <a:rPr lang="ja-JP" altLang="en-US"/>
              <a:t>」と設定</a:t>
            </a:r>
            <a:endParaRPr kumimoji="1" lang="en-US" altLang="ja-JP" dirty="0"/>
          </a:p>
          <a:p>
            <a:endParaRPr kumimoji="1" lang="ja-JP" altLang="en-US"/>
          </a:p>
        </p:txBody>
      </p:sp>
      <p:pic>
        <p:nvPicPr>
          <p:cNvPr id="5" name="図 4">
            <a:extLst>
              <a:ext uri="{FF2B5EF4-FFF2-40B4-BE49-F238E27FC236}">
                <a16:creationId xmlns:a16="http://schemas.microsoft.com/office/drawing/2014/main" id="{43EA9EB2-7699-DF41-991F-8E8DA77553EB}"/>
              </a:ext>
            </a:extLst>
          </p:cNvPr>
          <p:cNvPicPr>
            <a:picLocks noChangeAspect="1"/>
          </p:cNvPicPr>
          <p:nvPr/>
        </p:nvPicPr>
        <p:blipFill>
          <a:blip r:embed="rId2"/>
          <a:stretch>
            <a:fillRect/>
          </a:stretch>
        </p:blipFill>
        <p:spPr>
          <a:xfrm>
            <a:off x="1160451" y="2588289"/>
            <a:ext cx="6823097" cy="3904585"/>
          </a:xfrm>
          <a:prstGeom prst="rect">
            <a:avLst/>
          </a:prstGeom>
        </p:spPr>
      </p:pic>
    </p:spTree>
    <p:extLst>
      <p:ext uri="{BB962C8B-B14F-4D97-AF65-F5344CB8AC3E}">
        <p14:creationId xmlns:p14="http://schemas.microsoft.com/office/powerpoint/2010/main" val="12263713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2761A82-306F-A845-B99B-CF9D270BC52D}"/>
              </a:ext>
            </a:extLst>
          </p:cNvPr>
          <p:cNvSpPr>
            <a:spLocks noGrp="1"/>
          </p:cNvSpPr>
          <p:nvPr>
            <p:ph type="title"/>
          </p:nvPr>
        </p:nvSpPr>
        <p:spPr/>
        <p:txBody>
          <a:bodyPr/>
          <a:lstStyle/>
          <a:p>
            <a:r>
              <a:rPr kumimoji="1" lang="en-US" altLang="ja-JP" dirty="0"/>
              <a:t> </a:t>
            </a:r>
            <a:r>
              <a:rPr kumimoji="1" lang="en-US" altLang="ja-JP" dirty="0" err="1"/>
              <a:t>Colab</a:t>
            </a:r>
            <a:r>
              <a:rPr kumimoji="1" lang="ja-JP" altLang="en-US"/>
              <a:t>を使う準備</a:t>
            </a:r>
            <a:r>
              <a:rPr kumimoji="1" lang="en-US" altLang="ja-JP" dirty="0"/>
              <a:t> 5/5 GPU</a:t>
            </a:r>
            <a:r>
              <a:rPr kumimoji="1" lang="ja-JP" altLang="en-US"/>
              <a:t>確認</a:t>
            </a:r>
          </a:p>
        </p:txBody>
      </p:sp>
      <p:sp>
        <p:nvSpPr>
          <p:cNvPr id="3" name="コンテンツ プレースホルダー 2">
            <a:extLst>
              <a:ext uri="{FF2B5EF4-FFF2-40B4-BE49-F238E27FC236}">
                <a16:creationId xmlns:a16="http://schemas.microsoft.com/office/drawing/2014/main" id="{E6EC4822-2A8D-2B41-B70D-FB0930F64981}"/>
              </a:ext>
            </a:extLst>
          </p:cNvPr>
          <p:cNvSpPr>
            <a:spLocks noGrp="1"/>
          </p:cNvSpPr>
          <p:nvPr>
            <p:ph idx="1"/>
          </p:nvPr>
        </p:nvSpPr>
        <p:spPr/>
        <p:txBody>
          <a:bodyPr/>
          <a:lstStyle/>
          <a:p>
            <a:r>
              <a:rPr kumimoji="1" lang="ja-JP" altLang="en-US"/>
              <a:t>セルを作成，下図のようにコードを入力し実行</a:t>
            </a:r>
            <a:endParaRPr kumimoji="1" lang="en-US" altLang="ja-JP" dirty="0"/>
          </a:p>
          <a:p>
            <a:pPr lvl="1"/>
            <a:r>
              <a:rPr lang="ja-JP" altLang="en-US"/>
              <a:t>実行結果がセル下部に表示される</a:t>
            </a:r>
            <a:endParaRPr lang="en-US" altLang="ja-JP" dirty="0"/>
          </a:p>
          <a:p>
            <a:pPr lvl="1"/>
            <a:r>
              <a:rPr kumimoji="1" lang="en-US" altLang="ja-JP" dirty="0"/>
              <a:t>‘/device:GPU:0</a:t>
            </a:r>
            <a:r>
              <a:rPr lang="en-US" altLang="ja-JP" dirty="0"/>
              <a:t>’</a:t>
            </a:r>
            <a:r>
              <a:rPr lang="ja-JP" altLang="en-US"/>
              <a:t>となれば</a:t>
            </a:r>
            <a:r>
              <a:rPr lang="en-US" altLang="ja-JP" dirty="0"/>
              <a:t>OK</a:t>
            </a:r>
          </a:p>
          <a:p>
            <a:pPr lvl="1"/>
            <a:r>
              <a:rPr kumimoji="1" lang="ja-JP" altLang="en-US"/>
              <a:t>ここら辺のコードは</a:t>
            </a:r>
            <a:r>
              <a:rPr kumimoji="1" lang="en-US" altLang="ja-JP" dirty="0"/>
              <a:t>git</a:t>
            </a:r>
            <a:r>
              <a:rPr kumimoji="1" lang="ja-JP" altLang="en-US"/>
              <a:t>にあがってます</a:t>
            </a:r>
            <a:endParaRPr kumimoji="1" lang="en-US" altLang="ja-JP" dirty="0"/>
          </a:p>
          <a:p>
            <a:endParaRPr kumimoji="1" lang="ja-JP" altLang="en-US"/>
          </a:p>
        </p:txBody>
      </p:sp>
      <p:pic>
        <p:nvPicPr>
          <p:cNvPr id="5" name="図 4">
            <a:extLst>
              <a:ext uri="{FF2B5EF4-FFF2-40B4-BE49-F238E27FC236}">
                <a16:creationId xmlns:a16="http://schemas.microsoft.com/office/drawing/2014/main" id="{BF637F82-CEB6-A243-A790-4EA871560ABF}"/>
              </a:ext>
            </a:extLst>
          </p:cNvPr>
          <p:cNvPicPr>
            <a:picLocks noChangeAspect="1"/>
          </p:cNvPicPr>
          <p:nvPr/>
        </p:nvPicPr>
        <p:blipFill>
          <a:blip r:embed="rId2"/>
          <a:stretch>
            <a:fillRect/>
          </a:stretch>
        </p:blipFill>
        <p:spPr>
          <a:xfrm>
            <a:off x="520502" y="3429000"/>
            <a:ext cx="7868191" cy="2258883"/>
          </a:xfrm>
          <a:prstGeom prst="rect">
            <a:avLst/>
          </a:prstGeom>
        </p:spPr>
      </p:pic>
    </p:spTree>
    <p:extLst>
      <p:ext uri="{BB962C8B-B14F-4D97-AF65-F5344CB8AC3E}">
        <p14:creationId xmlns:p14="http://schemas.microsoft.com/office/powerpoint/2010/main" val="28937152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81E41A5-CE86-9A46-BC51-089B8DA7B75B}"/>
              </a:ext>
            </a:extLst>
          </p:cNvPr>
          <p:cNvSpPr>
            <a:spLocks noGrp="1"/>
          </p:cNvSpPr>
          <p:nvPr>
            <p:ph type="title"/>
          </p:nvPr>
        </p:nvSpPr>
        <p:spPr>
          <a:xfrm>
            <a:off x="628650" y="365126"/>
            <a:ext cx="7886700" cy="1325563"/>
          </a:xfrm>
        </p:spPr>
        <p:txBody>
          <a:bodyPr/>
          <a:lstStyle/>
          <a:p>
            <a:r>
              <a:rPr lang="ja-JP" altLang="en-US"/>
              <a:t>学習用データのロード</a:t>
            </a:r>
            <a:r>
              <a:rPr lang="en-US" altLang="ja-JP" dirty="0"/>
              <a:t> 1/3</a:t>
            </a:r>
            <a:endParaRPr kumimoji="1" lang="ja-JP" altLang="en-US"/>
          </a:p>
        </p:txBody>
      </p:sp>
      <p:sp>
        <p:nvSpPr>
          <p:cNvPr id="3" name="コンテンツ プレースホルダー 2">
            <a:extLst>
              <a:ext uri="{FF2B5EF4-FFF2-40B4-BE49-F238E27FC236}">
                <a16:creationId xmlns:a16="http://schemas.microsoft.com/office/drawing/2014/main" id="{9BC1B733-5FE8-8D4E-AB7C-E9D2BC9832A2}"/>
              </a:ext>
            </a:extLst>
          </p:cNvPr>
          <p:cNvSpPr>
            <a:spLocks noGrp="1"/>
          </p:cNvSpPr>
          <p:nvPr>
            <p:ph idx="1"/>
          </p:nvPr>
        </p:nvSpPr>
        <p:spPr>
          <a:xfrm>
            <a:off x="628650" y="1825625"/>
            <a:ext cx="7886700" cy="4351338"/>
          </a:xfrm>
        </p:spPr>
        <p:txBody>
          <a:bodyPr/>
          <a:lstStyle/>
          <a:p>
            <a:r>
              <a:rPr kumimoji="1" lang="en-US" altLang="ja-JP" dirty="0"/>
              <a:t>Google</a:t>
            </a:r>
            <a:r>
              <a:rPr kumimoji="1" lang="ja-JP" altLang="en-US"/>
              <a:t>ドライブからデータを持ってこれる</a:t>
            </a:r>
            <a:endParaRPr kumimoji="1" lang="en-US" altLang="ja-JP" dirty="0"/>
          </a:p>
          <a:p>
            <a:r>
              <a:rPr lang="ja-JP" altLang="en-US"/>
              <a:t>ドライブとノートブックを連携させる</a:t>
            </a:r>
            <a:endParaRPr lang="en-US" altLang="ja-JP" dirty="0"/>
          </a:p>
          <a:p>
            <a:pPr lvl="1"/>
            <a:r>
              <a:rPr lang="en-US" altLang="ja-JP" dirty="0" err="1"/>
              <a:t>Pydrive</a:t>
            </a:r>
            <a:r>
              <a:rPr lang="ja-JP" altLang="en-US"/>
              <a:t>をクラウド環境に入れる</a:t>
            </a:r>
            <a:endParaRPr lang="en-US" altLang="ja-JP" dirty="0"/>
          </a:p>
          <a:p>
            <a:pPr lvl="1"/>
            <a:r>
              <a:rPr lang="en-US" altLang="ja-JP" dirty="0"/>
              <a:t>!pip install –U –q </a:t>
            </a:r>
            <a:r>
              <a:rPr lang="en-US" altLang="ja-JP" dirty="0" err="1"/>
              <a:t>Pydrive</a:t>
            </a:r>
            <a:r>
              <a:rPr lang="en-US" altLang="ja-JP" dirty="0"/>
              <a:t> </a:t>
            </a:r>
          </a:p>
          <a:p>
            <a:pPr lvl="1"/>
            <a:endParaRPr kumimoji="1" lang="ja-JP" altLang="en-US"/>
          </a:p>
        </p:txBody>
      </p:sp>
      <p:pic>
        <p:nvPicPr>
          <p:cNvPr id="5" name="図 4">
            <a:extLst>
              <a:ext uri="{FF2B5EF4-FFF2-40B4-BE49-F238E27FC236}">
                <a16:creationId xmlns:a16="http://schemas.microsoft.com/office/drawing/2014/main" id="{EB509ADA-8045-8A4F-9016-1817BAB8353D}"/>
              </a:ext>
            </a:extLst>
          </p:cNvPr>
          <p:cNvPicPr>
            <a:picLocks noChangeAspect="1"/>
          </p:cNvPicPr>
          <p:nvPr/>
        </p:nvPicPr>
        <p:blipFill>
          <a:blip r:embed="rId2"/>
          <a:stretch>
            <a:fillRect/>
          </a:stretch>
        </p:blipFill>
        <p:spPr>
          <a:xfrm>
            <a:off x="1626666" y="3282374"/>
            <a:ext cx="5890668" cy="3210500"/>
          </a:xfrm>
          <a:prstGeom prst="rect">
            <a:avLst/>
          </a:prstGeom>
        </p:spPr>
      </p:pic>
      <p:sp>
        <p:nvSpPr>
          <p:cNvPr id="7" name="角丸四角形 6">
            <a:extLst>
              <a:ext uri="{FF2B5EF4-FFF2-40B4-BE49-F238E27FC236}">
                <a16:creationId xmlns:a16="http://schemas.microsoft.com/office/drawing/2014/main" id="{DDD674B6-601C-D64D-9893-97FFA40E8856}"/>
              </a:ext>
            </a:extLst>
          </p:cNvPr>
          <p:cNvSpPr/>
          <p:nvPr/>
        </p:nvSpPr>
        <p:spPr>
          <a:xfrm>
            <a:off x="3702419" y="3908618"/>
            <a:ext cx="3686921" cy="490387"/>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9208687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81E41A5-CE86-9A46-BC51-089B8DA7B75B}"/>
              </a:ext>
            </a:extLst>
          </p:cNvPr>
          <p:cNvSpPr>
            <a:spLocks noGrp="1"/>
          </p:cNvSpPr>
          <p:nvPr>
            <p:ph type="title"/>
          </p:nvPr>
        </p:nvSpPr>
        <p:spPr>
          <a:xfrm>
            <a:off x="628650" y="365126"/>
            <a:ext cx="7886700" cy="1325563"/>
          </a:xfrm>
        </p:spPr>
        <p:txBody>
          <a:bodyPr/>
          <a:lstStyle/>
          <a:p>
            <a:r>
              <a:rPr lang="ja-JP" altLang="en-US"/>
              <a:t>学習用データのロード</a:t>
            </a:r>
            <a:r>
              <a:rPr lang="en-US" altLang="ja-JP" dirty="0"/>
              <a:t> 2/3</a:t>
            </a:r>
            <a:endParaRPr kumimoji="1" lang="ja-JP" altLang="en-US"/>
          </a:p>
        </p:txBody>
      </p:sp>
      <p:sp>
        <p:nvSpPr>
          <p:cNvPr id="3" name="コンテンツ プレースホルダー 2">
            <a:extLst>
              <a:ext uri="{FF2B5EF4-FFF2-40B4-BE49-F238E27FC236}">
                <a16:creationId xmlns:a16="http://schemas.microsoft.com/office/drawing/2014/main" id="{9BC1B733-5FE8-8D4E-AB7C-E9D2BC9832A2}"/>
              </a:ext>
            </a:extLst>
          </p:cNvPr>
          <p:cNvSpPr>
            <a:spLocks noGrp="1"/>
          </p:cNvSpPr>
          <p:nvPr>
            <p:ph idx="1"/>
          </p:nvPr>
        </p:nvSpPr>
        <p:spPr>
          <a:xfrm>
            <a:off x="628650" y="1825625"/>
            <a:ext cx="7886700" cy="4351338"/>
          </a:xfrm>
        </p:spPr>
        <p:txBody>
          <a:bodyPr/>
          <a:lstStyle/>
          <a:p>
            <a:r>
              <a:rPr lang="ja-JP" altLang="en-US"/>
              <a:t>下図赤枠内を実行すると，</a:t>
            </a:r>
            <a:r>
              <a:rPr lang="en-US" altLang="ja-JP" dirty="0"/>
              <a:t>URL</a:t>
            </a:r>
            <a:r>
              <a:rPr lang="ja-JP" altLang="en-US"/>
              <a:t>とフォームが出てくる</a:t>
            </a:r>
            <a:endParaRPr lang="en-US" altLang="ja-JP" dirty="0"/>
          </a:p>
          <a:p>
            <a:r>
              <a:rPr kumimoji="1" lang="en-US" altLang="ja-JP" dirty="0"/>
              <a:t>URL</a:t>
            </a:r>
            <a:r>
              <a:rPr kumimoji="1" lang="ja-JP" altLang="en-US"/>
              <a:t>に飛ぶと</a:t>
            </a:r>
            <a:r>
              <a:rPr kumimoji="1" lang="en-US" altLang="ja-JP" dirty="0"/>
              <a:t>google</a:t>
            </a:r>
            <a:r>
              <a:rPr kumimoji="1" lang="ja-JP" altLang="en-US"/>
              <a:t>アカウントログインフォームが出てくるので，ログイン</a:t>
            </a:r>
            <a:endParaRPr kumimoji="1" lang="en-US" altLang="ja-JP" dirty="0"/>
          </a:p>
          <a:p>
            <a:r>
              <a:rPr lang="ja-JP" altLang="en-US"/>
              <a:t>ログイン後，コードが出てくるので，フォームに入力</a:t>
            </a:r>
            <a:endParaRPr lang="en-US" altLang="ja-JP" dirty="0"/>
          </a:p>
          <a:p>
            <a:pPr lvl="1"/>
            <a:r>
              <a:rPr kumimoji="1" lang="ja-JP" altLang="en-US"/>
              <a:t>連携完了</a:t>
            </a:r>
          </a:p>
        </p:txBody>
      </p:sp>
      <p:pic>
        <p:nvPicPr>
          <p:cNvPr id="5" name="図 4">
            <a:extLst>
              <a:ext uri="{FF2B5EF4-FFF2-40B4-BE49-F238E27FC236}">
                <a16:creationId xmlns:a16="http://schemas.microsoft.com/office/drawing/2014/main" id="{EB509ADA-8045-8A4F-9016-1817BAB8353D}"/>
              </a:ext>
            </a:extLst>
          </p:cNvPr>
          <p:cNvPicPr>
            <a:picLocks noChangeAspect="1"/>
          </p:cNvPicPr>
          <p:nvPr/>
        </p:nvPicPr>
        <p:blipFill>
          <a:blip r:embed="rId2"/>
          <a:stretch>
            <a:fillRect/>
          </a:stretch>
        </p:blipFill>
        <p:spPr>
          <a:xfrm>
            <a:off x="651059" y="3825126"/>
            <a:ext cx="4894820" cy="2667748"/>
          </a:xfrm>
          <a:prstGeom prst="rect">
            <a:avLst/>
          </a:prstGeom>
        </p:spPr>
      </p:pic>
      <p:sp>
        <p:nvSpPr>
          <p:cNvPr id="7" name="角丸四角形 6">
            <a:extLst>
              <a:ext uri="{FF2B5EF4-FFF2-40B4-BE49-F238E27FC236}">
                <a16:creationId xmlns:a16="http://schemas.microsoft.com/office/drawing/2014/main" id="{DDD674B6-601C-D64D-9893-97FFA40E8856}"/>
              </a:ext>
            </a:extLst>
          </p:cNvPr>
          <p:cNvSpPr/>
          <p:nvPr/>
        </p:nvSpPr>
        <p:spPr>
          <a:xfrm>
            <a:off x="2298455" y="4668613"/>
            <a:ext cx="3686921" cy="1024161"/>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9" name="図 8">
            <a:extLst>
              <a:ext uri="{FF2B5EF4-FFF2-40B4-BE49-F238E27FC236}">
                <a16:creationId xmlns:a16="http://schemas.microsoft.com/office/drawing/2014/main" id="{32FAB068-6A80-9A49-A90E-491D8614ABDB}"/>
              </a:ext>
            </a:extLst>
          </p:cNvPr>
          <p:cNvPicPr>
            <a:picLocks noChangeAspect="1"/>
          </p:cNvPicPr>
          <p:nvPr/>
        </p:nvPicPr>
        <p:blipFill>
          <a:blip r:embed="rId3"/>
          <a:stretch>
            <a:fillRect/>
          </a:stretch>
        </p:blipFill>
        <p:spPr>
          <a:xfrm>
            <a:off x="4320329" y="5934869"/>
            <a:ext cx="6244698" cy="800100"/>
          </a:xfrm>
          <a:prstGeom prst="rect">
            <a:avLst/>
          </a:prstGeom>
        </p:spPr>
      </p:pic>
    </p:spTree>
    <p:extLst>
      <p:ext uri="{BB962C8B-B14F-4D97-AF65-F5344CB8AC3E}">
        <p14:creationId xmlns:p14="http://schemas.microsoft.com/office/powerpoint/2010/main" val="3781460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AEFA01C-9E59-3D42-AF61-4E1C24B3C446}"/>
              </a:ext>
            </a:extLst>
          </p:cNvPr>
          <p:cNvSpPr>
            <a:spLocks noGrp="1"/>
          </p:cNvSpPr>
          <p:nvPr>
            <p:ph type="title"/>
          </p:nvPr>
        </p:nvSpPr>
        <p:spPr/>
        <p:txBody>
          <a:bodyPr/>
          <a:lstStyle/>
          <a:p>
            <a:r>
              <a:rPr kumimoji="1" lang="ja-JP" altLang="en-US"/>
              <a:t>学習用データのロード</a:t>
            </a:r>
            <a:r>
              <a:rPr kumimoji="1" lang="en-US" altLang="ja-JP" dirty="0"/>
              <a:t> 3/3</a:t>
            </a:r>
            <a:endParaRPr kumimoji="1" lang="ja-JP" altLang="en-US"/>
          </a:p>
        </p:txBody>
      </p:sp>
      <p:sp>
        <p:nvSpPr>
          <p:cNvPr id="3" name="コンテンツ プレースホルダー 2">
            <a:extLst>
              <a:ext uri="{FF2B5EF4-FFF2-40B4-BE49-F238E27FC236}">
                <a16:creationId xmlns:a16="http://schemas.microsoft.com/office/drawing/2014/main" id="{9A28A137-0B41-E449-8E8B-5DB28A79E9BE}"/>
              </a:ext>
            </a:extLst>
          </p:cNvPr>
          <p:cNvSpPr>
            <a:spLocks noGrp="1"/>
          </p:cNvSpPr>
          <p:nvPr>
            <p:ph idx="1"/>
          </p:nvPr>
        </p:nvSpPr>
        <p:spPr>
          <a:xfrm>
            <a:off x="628650" y="1825625"/>
            <a:ext cx="8119934" cy="4351338"/>
          </a:xfrm>
        </p:spPr>
        <p:txBody>
          <a:bodyPr/>
          <a:lstStyle/>
          <a:p>
            <a:r>
              <a:rPr lang="ja-JP" altLang="en-US"/>
              <a:t>赤枠の場所より下のセルを</a:t>
            </a:r>
            <a:r>
              <a:rPr kumimoji="1" lang="ja-JP" altLang="en-US"/>
              <a:t>「</a:t>
            </a:r>
            <a:r>
              <a:rPr kumimoji="1" lang="en-US" altLang="ja-JP" dirty="0" err="1"/>
              <a:t>Mnist</a:t>
            </a:r>
            <a:r>
              <a:rPr kumimoji="1" lang="ja-JP" altLang="en-US"/>
              <a:t>分類器の作成」まで全部実行</a:t>
            </a:r>
            <a:endParaRPr kumimoji="1" lang="en-US" altLang="ja-JP" dirty="0"/>
          </a:p>
          <a:p>
            <a:pPr lvl="1"/>
            <a:r>
              <a:rPr lang="ja-JP" altLang="en-US"/>
              <a:t>我妻ドライブから各種データを</a:t>
            </a:r>
            <a:r>
              <a:rPr lang="en-US" altLang="ja-JP" dirty="0"/>
              <a:t>zip</a:t>
            </a:r>
            <a:r>
              <a:rPr lang="ja-JP" altLang="en-US"/>
              <a:t>ファイルでロード</a:t>
            </a:r>
            <a:endParaRPr lang="en-US" altLang="ja-JP" dirty="0"/>
          </a:p>
          <a:p>
            <a:pPr lvl="1"/>
            <a:r>
              <a:rPr lang="ja-JP" altLang="en-US"/>
              <a:t>そのあと解凍</a:t>
            </a:r>
            <a:endParaRPr lang="en-US" altLang="ja-JP" dirty="0"/>
          </a:p>
          <a:p>
            <a:pPr lvl="1"/>
            <a:r>
              <a:rPr kumimoji="1" lang="ja-JP" altLang="en-US"/>
              <a:t>解凍後のデータの一部を抜き出す．抜き出したデータをこの後の学習で用いる</a:t>
            </a:r>
          </a:p>
        </p:txBody>
      </p:sp>
      <p:pic>
        <p:nvPicPr>
          <p:cNvPr id="5" name="図 4">
            <a:extLst>
              <a:ext uri="{FF2B5EF4-FFF2-40B4-BE49-F238E27FC236}">
                <a16:creationId xmlns:a16="http://schemas.microsoft.com/office/drawing/2014/main" id="{6E0B063D-5671-6341-B25D-8B574F1165AF}"/>
              </a:ext>
            </a:extLst>
          </p:cNvPr>
          <p:cNvPicPr>
            <a:picLocks noChangeAspect="1"/>
          </p:cNvPicPr>
          <p:nvPr/>
        </p:nvPicPr>
        <p:blipFill>
          <a:blip r:embed="rId2"/>
          <a:stretch>
            <a:fillRect/>
          </a:stretch>
        </p:blipFill>
        <p:spPr>
          <a:xfrm>
            <a:off x="1421027" y="3448829"/>
            <a:ext cx="5585254" cy="3044045"/>
          </a:xfrm>
          <a:prstGeom prst="rect">
            <a:avLst/>
          </a:prstGeom>
        </p:spPr>
      </p:pic>
      <p:sp>
        <p:nvSpPr>
          <p:cNvPr id="6" name="角丸四角形 5">
            <a:extLst>
              <a:ext uri="{FF2B5EF4-FFF2-40B4-BE49-F238E27FC236}">
                <a16:creationId xmlns:a16="http://schemas.microsoft.com/office/drawing/2014/main" id="{388683DE-6211-FB48-9152-8FFDDA491774}"/>
              </a:ext>
            </a:extLst>
          </p:cNvPr>
          <p:cNvSpPr/>
          <p:nvPr/>
        </p:nvSpPr>
        <p:spPr>
          <a:xfrm>
            <a:off x="3319360" y="5943600"/>
            <a:ext cx="3686921" cy="549274"/>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A3F964FE-5091-9644-B479-4E6A7F33074F}"/>
              </a:ext>
            </a:extLst>
          </p:cNvPr>
          <p:cNvSpPr txBox="1"/>
          <p:nvPr/>
        </p:nvSpPr>
        <p:spPr>
          <a:xfrm>
            <a:off x="7006281" y="6123542"/>
            <a:ext cx="1338828" cy="369332"/>
          </a:xfrm>
          <a:prstGeom prst="rect">
            <a:avLst/>
          </a:prstGeom>
          <a:noFill/>
        </p:spPr>
        <p:txBody>
          <a:bodyPr wrap="none" rtlCol="0">
            <a:spAutoFit/>
          </a:bodyPr>
          <a:lstStyle/>
          <a:p>
            <a:r>
              <a:rPr kumimoji="1" lang="ja-JP" altLang="en-US"/>
              <a:t>ここから下</a:t>
            </a:r>
          </a:p>
        </p:txBody>
      </p:sp>
    </p:spTree>
    <p:extLst>
      <p:ext uri="{BB962C8B-B14F-4D97-AF65-F5344CB8AC3E}">
        <p14:creationId xmlns:p14="http://schemas.microsoft.com/office/powerpoint/2010/main" val="5505841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158D054-AD7D-3040-BB45-9CAAB7F0724C}"/>
              </a:ext>
            </a:extLst>
          </p:cNvPr>
          <p:cNvSpPr>
            <a:spLocks noGrp="1"/>
          </p:cNvSpPr>
          <p:nvPr>
            <p:ph type="title"/>
          </p:nvPr>
        </p:nvSpPr>
        <p:spPr/>
        <p:txBody>
          <a:bodyPr/>
          <a:lstStyle/>
          <a:p>
            <a:r>
              <a:rPr kumimoji="1" lang="ja-JP" altLang="en-US"/>
              <a:t>ロードしたデータのリセットについて</a:t>
            </a:r>
          </a:p>
        </p:txBody>
      </p:sp>
      <p:sp>
        <p:nvSpPr>
          <p:cNvPr id="3" name="コンテンツ プレースホルダー 2">
            <a:extLst>
              <a:ext uri="{FF2B5EF4-FFF2-40B4-BE49-F238E27FC236}">
                <a16:creationId xmlns:a16="http://schemas.microsoft.com/office/drawing/2014/main" id="{0A777099-C5BA-5542-8E48-5AB98C547637}"/>
              </a:ext>
            </a:extLst>
          </p:cNvPr>
          <p:cNvSpPr>
            <a:spLocks noGrp="1"/>
          </p:cNvSpPr>
          <p:nvPr>
            <p:ph idx="1"/>
          </p:nvPr>
        </p:nvSpPr>
        <p:spPr/>
        <p:txBody>
          <a:bodyPr/>
          <a:lstStyle/>
          <a:p>
            <a:r>
              <a:rPr kumimoji="1" lang="en-US" altLang="ja-JP" dirty="0"/>
              <a:t>Google </a:t>
            </a:r>
            <a:r>
              <a:rPr kumimoji="1" lang="en-US" altLang="ja-JP" dirty="0" err="1"/>
              <a:t>Colaboratory</a:t>
            </a:r>
            <a:r>
              <a:rPr lang="ja-JP" altLang="en-US"/>
              <a:t>の制限によりデータが消える</a:t>
            </a:r>
            <a:endParaRPr lang="en-US" altLang="ja-JP" dirty="0"/>
          </a:p>
          <a:p>
            <a:pPr lvl="1">
              <a:tabLst>
                <a:tab pos="1146175" algn="l"/>
              </a:tabLst>
            </a:pPr>
            <a:r>
              <a:rPr kumimoji="1" lang="en-US" altLang="ja-JP" dirty="0"/>
              <a:t>90</a:t>
            </a:r>
            <a:r>
              <a:rPr kumimoji="1" lang="ja-JP" altLang="en-US"/>
              <a:t>分でセッション切断</a:t>
            </a:r>
            <a:r>
              <a:rPr kumimoji="1" lang="en-US" altLang="ja-JP" dirty="0"/>
              <a:t> (</a:t>
            </a:r>
            <a:r>
              <a:rPr lang="ja-JP" altLang="en-US"/>
              <a:t>実行中のセルが止まる，インポートしたライブラリがリセット</a:t>
            </a:r>
            <a:r>
              <a:rPr kumimoji="1" lang="en-US" altLang="ja-JP" dirty="0"/>
              <a:t>)</a:t>
            </a:r>
          </a:p>
          <a:p>
            <a:pPr marL="342900" lvl="1" indent="0">
              <a:buNone/>
              <a:tabLst>
                <a:tab pos="1146175" algn="l"/>
              </a:tabLst>
            </a:pPr>
            <a:endParaRPr kumimoji="1" lang="en-US" altLang="ja-JP" dirty="0"/>
          </a:p>
          <a:p>
            <a:pPr lvl="1"/>
            <a:r>
              <a:rPr lang="en-US" altLang="ja-JP" dirty="0"/>
              <a:t>12</a:t>
            </a:r>
            <a:r>
              <a:rPr lang="ja-JP" altLang="en-US"/>
              <a:t>時間でインスタンスリセット</a:t>
            </a:r>
            <a:r>
              <a:rPr lang="en-US" altLang="ja-JP" dirty="0"/>
              <a:t> (</a:t>
            </a:r>
            <a:r>
              <a:rPr lang="ja-JP" altLang="en-US"/>
              <a:t>ノートブック上のデータが消える，環境リセット</a:t>
            </a:r>
            <a:r>
              <a:rPr lang="en-US" altLang="ja-JP" dirty="0"/>
              <a:t>)</a:t>
            </a:r>
            <a:endParaRPr kumimoji="1" lang="ja-JP" altLang="en-US"/>
          </a:p>
        </p:txBody>
      </p:sp>
    </p:spTree>
    <p:extLst>
      <p:ext uri="{BB962C8B-B14F-4D97-AF65-F5344CB8AC3E}">
        <p14:creationId xmlns:p14="http://schemas.microsoft.com/office/powerpoint/2010/main" val="18977058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DC60A05-3ACD-D347-B097-EEA799EB692B}"/>
              </a:ext>
            </a:extLst>
          </p:cNvPr>
          <p:cNvSpPr>
            <a:spLocks noGrp="1"/>
          </p:cNvSpPr>
          <p:nvPr>
            <p:ph type="ctrTitle"/>
          </p:nvPr>
        </p:nvSpPr>
        <p:spPr>
          <a:xfrm>
            <a:off x="960738" y="1041400"/>
            <a:ext cx="7222524" cy="2387600"/>
          </a:xfrm>
        </p:spPr>
        <p:txBody>
          <a:bodyPr/>
          <a:lstStyle/>
          <a:p>
            <a:r>
              <a:rPr kumimoji="1" lang="en-US" altLang="ja-JP" dirty="0" err="1"/>
              <a:t>Tensorflow</a:t>
            </a:r>
            <a:r>
              <a:rPr kumimoji="1" lang="en-US" altLang="ja-JP" dirty="0"/>
              <a:t> + </a:t>
            </a:r>
            <a:r>
              <a:rPr kumimoji="1" lang="en-US" altLang="ja-JP" dirty="0" err="1"/>
              <a:t>Keras</a:t>
            </a:r>
            <a:r>
              <a:rPr kumimoji="1" lang="ja-JP" altLang="en-US"/>
              <a:t>で</a:t>
            </a:r>
            <a:br>
              <a:rPr kumimoji="1" lang="en-US" altLang="ja-JP" dirty="0"/>
            </a:br>
            <a:r>
              <a:rPr lang="ja-JP" altLang="en-US"/>
              <a:t>画像分類</a:t>
            </a:r>
            <a:endParaRPr kumimoji="1" lang="ja-JP" altLang="en-US"/>
          </a:p>
        </p:txBody>
      </p:sp>
      <p:sp>
        <p:nvSpPr>
          <p:cNvPr id="3" name="字幕 2">
            <a:extLst>
              <a:ext uri="{FF2B5EF4-FFF2-40B4-BE49-F238E27FC236}">
                <a16:creationId xmlns:a16="http://schemas.microsoft.com/office/drawing/2014/main" id="{63F48DE4-73D0-1D49-B572-E0263D1542ED}"/>
              </a:ext>
            </a:extLst>
          </p:cNvPr>
          <p:cNvSpPr>
            <a:spLocks noGrp="1"/>
          </p:cNvSpPr>
          <p:nvPr>
            <p:ph type="subTitle" idx="1"/>
          </p:nvPr>
        </p:nvSpPr>
        <p:spPr>
          <a:xfrm>
            <a:off x="1143000" y="3750319"/>
            <a:ext cx="6858000" cy="1655762"/>
          </a:xfrm>
        </p:spPr>
        <p:txBody>
          <a:bodyPr/>
          <a:lstStyle/>
          <a:p>
            <a:r>
              <a:rPr kumimoji="1" lang="en-US" altLang="ja-JP" dirty="0"/>
              <a:t>UBI (SAGA) M2 </a:t>
            </a:r>
            <a:r>
              <a:rPr kumimoji="1" lang="ja-JP" altLang="en-US"/>
              <a:t>我妻正太郎</a:t>
            </a:r>
          </a:p>
        </p:txBody>
      </p:sp>
    </p:spTree>
    <p:extLst>
      <p:ext uri="{BB962C8B-B14F-4D97-AF65-F5344CB8AC3E}">
        <p14:creationId xmlns:p14="http://schemas.microsoft.com/office/powerpoint/2010/main" val="27585701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1C78EB9-8802-A642-A3F3-89C5E2EEC366}"/>
              </a:ext>
            </a:extLst>
          </p:cNvPr>
          <p:cNvSpPr>
            <a:spLocks noGrp="1"/>
          </p:cNvSpPr>
          <p:nvPr>
            <p:ph type="title"/>
          </p:nvPr>
        </p:nvSpPr>
        <p:spPr/>
        <p:txBody>
          <a:bodyPr/>
          <a:lstStyle/>
          <a:p>
            <a:r>
              <a:rPr kumimoji="1" lang="en-US" altLang="ja-JP" dirty="0" err="1"/>
              <a:t>Tensorflow</a:t>
            </a:r>
            <a:r>
              <a:rPr kumimoji="1" lang="en-US" altLang="ja-JP" dirty="0"/>
              <a:t>? </a:t>
            </a:r>
            <a:r>
              <a:rPr kumimoji="1" lang="en-US" altLang="ja-JP" dirty="0" err="1"/>
              <a:t>Keras</a:t>
            </a:r>
            <a:r>
              <a:rPr kumimoji="1" lang="en-US" altLang="ja-JP" dirty="0"/>
              <a:t>?</a:t>
            </a:r>
            <a:endParaRPr kumimoji="1" lang="ja-JP" altLang="en-US"/>
          </a:p>
        </p:txBody>
      </p:sp>
      <p:sp>
        <p:nvSpPr>
          <p:cNvPr id="3" name="コンテンツ プレースホルダー 2">
            <a:extLst>
              <a:ext uri="{FF2B5EF4-FFF2-40B4-BE49-F238E27FC236}">
                <a16:creationId xmlns:a16="http://schemas.microsoft.com/office/drawing/2014/main" id="{C05FF2B8-E085-494E-B14F-FE61086E9FFB}"/>
              </a:ext>
            </a:extLst>
          </p:cNvPr>
          <p:cNvSpPr>
            <a:spLocks noGrp="1"/>
          </p:cNvSpPr>
          <p:nvPr>
            <p:ph idx="1"/>
          </p:nvPr>
        </p:nvSpPr>
        <p:spPr/>
        <p:txBody>
          <a:bodyPr/>
          <a:lstStyle/>
          <a:p>
            <a:r>
              <a:rPr kumimoji="1" lang="en-US" altLang="ja-JP" dirty="0" err="1"/>
              <a:t>Tensorflow</a:t>
            </a:r>
            <a:endParaRPr kumimoji="1" lang="en-US" altLang="ja-JP" dirty="0"/>
          </a:p>
          <a:p>
            <a:pPr lvl="1"/>
            <a:r>
              <a:rPr lang="en-US" altLang="ja-JP" dirty="0"/>
              <a:t>Google</a:t>
            </a:r>
            <a:r>
              <a:rPr lang="ja-JP" altLang="en-US"/>
              <a:t>作成の深層学習用機械学習フレームワーク</a:t>
            </a:r>
            <a:endParaRPr lang="en-US" altLang="ja-JP" dirty="0"/>
          </a:p>
          <a:p>
            <a:pPr lvl="1"/>
            <a:r>
              <a:rPr kumimoji="1" lang="ja-JP" altLang="en-US"/>
              <a:t>インストールが簡単</a:t>
            </a:r>
            <a:endParaRPr kumimoji="1" lang="en-US" altLang="ja-JP" dirty="0"/>
          </a:p>
          <a:p>
            <a:pPr lvl="1"/>
            <a:r>
              <a:rPr lang="en-US" altLang="ja-JP" dirty="0"/>
              <a:t>GPU</a:t>
            </a:r>
            <a:r>
              <a:rPr lang="ja-JP" altLang="en-US"/>
              <a:t>連携も比較的簡単</a:t>
            </a:r>
            <a:endParaRPr kumimoji="1" lang="en-US" altLang="ja-JP" dirty="0"/>
          </a:p>
          <a:p>
            <a:pPr lvl="1"/>
            <a:r>
              <a:rPr kumimoji="1" lang="ja-JP" altLang="en-US">
                <a:solidFill>
                  <a:srgbClr val="FF0000"/>
                </a:solidFill>
              </a:rPr>
              <a:t>参考文献が豊富</a:t>
            </a:r>
            <a:endParaRPr lang="en-US" altLang="ja-JP" dirty="0">
              <a:solidFill>
                <a:srgbClr val="FF0000"/>
              </a:solidFill>
            </a:endParaRPr>
          </a:p>
          <a:p>
            <a:pPr lvl="1"/>
            <a:endParaRPr kumimoji="1" lang="en-US" altLang="ja-JP" dirty="0"/>
          </a:p>
          <a:p>
            <a:r>
              <a:rPr lang="en-US" altLang="ja-JP" dirty="0" err="1"/>
              <a:t>Keras</a:t>
            </a:r>
            <a:endParaRPr lang="en-US" altLang="ja-JP" dirty="0"/>
          </a:p>
          <a:p>
            <a:pPr lvl="1"/>
            <a:r>
              <a:rPr lang="en-US" altLang="ja-JP" dirty="0"/>
              <a:t>Google</a:t>
            </a:r>
            <a:r>
              <a:rPr lang="ja-JP" altLang="en-US"/>
              <a:t>社員作成の深層学習用機械学習用フレームワーク</a:t>
            </a:r>
            <a:endParaRPr lang="en-US" altLang="ja-JP" dirty="0"/>
          </a:p>
          <a:p>
            <a:pPr lvl="1"/>
            <a:r>
              <a:rPr lang="en-US" altLang="ja-JP" dirty="0" err="1"/>
              <a:t>Tensorflow</a:t>
            </a:r>
            <a:r>
              <a:rPr lang="ja-JP" altLang="en-US"/>
              <a:t>等をバックエンドとして用いることで動く</a:t>
            </a:r>
            <a:endParaRPr lang="en-US" altLang="ja-JP" dirty="0"/>
          </a:p>
          <a:p>
            <a:pPr lvl="1"/>
            <a:r>
              <a:rPr lang="ja-JP" altLang="en-US">
                <a:solidFill>
                  <a:srgbClr val="FF0000"/>
                </a:solidFill>
              </a:rPr>
              <a:t>コーディングがめちゃくちゃ簡単</a:t>
            </a:r>
            <a:endParaRPr lang="en-US" altLang="ja-JP" dirty="0">
              <a:solidFill>
                <a:srgbClr val="FF0000"/>
              </a:solidFill>
            </a:endParaRPr>
          </a:p>
          <a:p>
            <a:pPr lvl="1"/>
            <a:r>
              <a:rPr lang="ja-JP" altLang="en-US">
                <a:solidFill>
                  <a:schemeClr val="accent1"/>
                </a:solidFill>
              </a:rPr>
              <a:t>処理が遅い</a:t>
            </a:r>
            <a:endParaRPr lang="en-US" altLang="ja-JP" dirty="0">
              <a:solidFill>
                <a:schemeClr val="accent1"/>
              </a:solidFill>
            </a:endParaRPr>
          </a:p>
          <a:p>
            <a:pPr lvl="1"/>
            <a:r>
              <a:rPr lang="ja-JP" altLang="en-US">
                <a:solidFill>
                  <a:schemeClr val="accent1"/>
                </a:solidFill>
              </a:rPr>
              <a:t>拡張性に乏しい</a:t>
            </a:r>
            <a:endParaRPr lang="en-US" altLang="ja-JP" dirty="0">
              <a:solidFill>
                <a:schemeClr val="accent1"/>
              </a:solidFill>
            </a:endParaRPr>
          </a:p>
          <a:p>
            <a:pPr lvl="2"/>
            <a:r>
              <a:rPr lang="ja-JP" altLang="en-US"/>
              <a:t>込み入ったニューラルネットワークを作る際には不便</a:t>
            </a:r>
            <a:endParaRPr lang="en-US" altLang="ja-JP" dirty="0"/>
          </a:p>
          <a:p>
            <a:pPr lvl="1"/>
            <a:endParaRPr lang="en-US" altLang="ja-JP" dirty="0"/>
          </a:p>
        </p:txBody>
      </p:sp>
    </p:spTree>
    <p:extLst>
      <p:ext uri="{BB962C8B-B14F-4D97-AF65-F5344CB8AC3E}">
        <p14:creationId xmlns:p14="http://schemas.microsoft.com/office/powerpoint/2010/main" val="12852828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ニューラルネットワークの復習</a:t>
            </a:r>
            <a:endParaRPr kumimoji="1" lang="ja-JP" altLang="en-US" dirty="0"/>
          </a:p>
        </p:txBody>
      </p:sp>
      <p:sp>
        <p:nvSpPr>
          <p:cNvPr id="3" name="スライド番号プレースホルダー 2"/>
          <p:cNvSpPr>
            <a:spLocks noGrp="1"/>
          </p:cNvSpPr>
          <p:nvPr>
            <p:ph type="sldNum" sz="quarter" idx="12"/>
          </p:nvPr>
        </p:nvSpPr>
        <p:spPr/>
        <p:txBody>
          <a:bodyPr>
            <a:normAutofit/>
          </a:bodyPr>
          <a:lstStyle/>
          <a:p>
            <a:pPr eaLnBrk="1" latinLnBrk="0" hangingPunct="1"/>
            <a:fld id="{F0C94032-CD4C-4C25-B0C2-CEC720522D92}" type="slidenum">
              <a:rPr kumimoji="0" lang="en-US" smtClean="0"/>
              <a:pPr eaLnBrk="1" latinLnBrk="0" hangingPunct="1"/>
              <a:t>19</a:t>
            </a:fld>
            <a:endParaRPr kumimoji="0" lang="en-US" dirty="0">
              <a:solidFill>
                <a:srgbClr val="FFFFFF"/>
              </a:solidFill>
            </a:endParaRPr>
          </a:p>
        </p:txBody>
      </p:sp>
      <p:sp>
        <p:nvSpPr>
          <p:cNvPr id="4" name="コンテンツ プレースホルダー 3"/>
          <p:cNvSpPr>
            <a:spLocks noGrp="1"/>
          </p:cNvSpPr>
          <p:nvPr>
            <p:ph sz="quarter" idx="1"/>
          </p:nvPr>
        </p:nvSpPr>
        <p:spPr>
          <a:xfrm>
            <a:off x="628650" y="1825625"/>
            <a:ext cx="4054558" cy="4351338"/>
          </a:xfrm>
        </p:spPr>
        <p:txBody>
          <a:bodyPr>
            <a:normAutofit/>
          </a:bodyPr>
          <a:lstStyle/>
          <a:p>
            <a:r>
              <a:rPr kumimoji="1" lang="en-US" altLang="ja-JP" sz="2000" dirty="0"/>
              <a:t>3</a:t>
            </a:r>
            <a:r>
              <a:rPr lang="ja-JP" altLang="en-US" sz="2000"/>
              <a:t>種類</a:t>
            </a:r>
            <a:r>
              <a:rPr kumimoji="1" lang="ja-JP" altLang="en-US" sz="2000"/>
              <a:t>の</a:t>
            </a:r>
            <a:r>
              <a:rPr kumimoji="1" lang="ja-JP" altLang="en-US" sz="2000" dirty="0"/>
              <a:t>層</a:t>
            </a:r>
            <a:endParaRPr kumimoji="1" lang="en-US" altLang="ja-JP" sz="2000" dirty="0"/>
          </a:p>
          <a:p>
            <a:pPr lvl="1"/>
            <a:r>
              <a:rPr lang="ja-JP" altLang="en-US" sz="2000" dirty="0"/>
              <a:t>入力層</a:t>
            </a:r>
            <a:r>
              <a:rPr lang="en-US" altLang="ja-JP" sz="2000" dirty="0"/>
              <a:t>... </a:t>
            </a:r>
            <a:r>
              <a:rPr lang="ja-JP" altLang="en-US" sz="2000" dirty="0"/>
              <a:t>データを入力</a:t>
            </a:r>
            <a:endParaRPr lang="en-US" altLang="ja-JP" sz="2000" dirty="0"/>
          </a:p>
          <a:p>
            <a:pPr lvl="1"/>
            <a:r>
              <a:rPr lang="ja-JP" altLang="en-US" sz="2000" dirty="0"/>
              <a:t>中間層</a:t>
            </a:r>
            <a:r>
              <a:rPr lang="en-US" altLang="ja-JP" sz="2000" dirty="0"/>
              <a:t>... </a:t>
            </a:r>
            <a:r>
              <a:rPr lang="ja-JP" altLang="en-US" sz="2000" dirty="0"/>
              <a:t>データ</a:t>
            </a:r>
            <a:r>
              <a:rPr lang="ja-JP" altLang="en-US" sz="2000"/>
              <a:t>を推測</a:t>
            </a:r>
            <a:endParaRPr lang="en-US" altLang="ja-JP" sz="1700" dirty="0"/>
          </a:p>
          <a:p>
            <a:pPr lvl="2"/>
            <a:r>
              <a:rPr lang="ja-JP" altLang="en-US" sz="2000" dirty="0"/>
              <a:t>複数存在する</a:t>
            </a:r>
            <a:endParaRPr lang="en-US" altLang="ja-JP" sz="2000" dirty="0"/>
          </a:p>
          <a:p>
            <a:pPr lvl="2"/>
            <a:r>
              <a:rPr lang="ja-JP" altLang="en-US" sz="2000" dirty="0"/>
              <a:t>重みとバイアス</a:t>
            </a:r>
            <a:r>
              <a:rPr lang="ja-JP" altLang="en-US" sz="2000"/>
              <a:t>を持つ</a:t>
            </a:r>
            <a:endParaRPr lang="en-US" altLang="ja-JP" sz="2000" dirty="0"/>
          </a:p>
          <a:p>
            <a:pPr lvl="1"/>
            <a:r>
              <a:rPr lang="ja-JP" altLang="en-US" sz="2000" dirty="0"/>
              <a:t>出力層</a:t>
            </a:r>
            <a:r>
              <a:rPr lang="en-US" altLang="ja-JP" sz="2000" dirty="0"/>
              <a:t>... </a:t>
            </a:r>
            <a:r>
              <a:rPr lang="ja-JP" altLang="en-US" sz="2000" dirty="0"/>
              <a:t>結果表示</a:t>
            </a:r>
            <a:endParaRPr lang="en-US" altLang="ja-JP" sz="2000" dirty="0"/>
          </a:p>
          <a:p>
            <a:endParaRPr kumimoji="1" lang="en-US" altLang="ja-JP" sz="2000" dirty="0"/>
          </a:p>
          <a:p>
            <a:r>
              <a:rPr lang="ja-JP" altLang="en-US" sz="2000"/>
              <a:t>出力層の値を損失関数に入力</a:t>
            </a:r>
            <a:endParaRPr lang="en-US" altLang="ja-JP" sz="2000" dirty="0"/>
          </a:p>
          <a:p>
            <a:endParaRPr lang="en-US" altLang="ja-JP" sz="2000" dirty="0"/>
          </a:p>
          <a:p>
            <a:r>
              <a:rPr kumimoji="1" lang="ja-JP" altLang="en-US" sz="2000"/>
              <a:t>損失関数の値をもとに各層の重みを更新，各層がより良い値を伝搬できるようになる</a:t>
            </a:r>
            <a:endParaRPr kumimoji="1" lang="en-US" altLang="ja-JP" sz="2000" dirty="0"/>
          </a:p>
          <a:p>
            <a:pPr marL="0" indent="0">
              <a:buNone/>
            </a:pPr>
            <a:endParaRPr kumimoji="1" lang="en-US" altLang="ja-JP" sz="2000" dirty="0"/>
          </a:p>
          <a:p>
            <a:pPr lvl="1"/>
            <a:endParaRPr kumimoji="1" lang="ja-JP" altLang="en-US" sz="2000" dirty="0"/>
          </a:p>
        </p:txBody>
      </p:sp>
      <p:pic>
        <p:nvPicPr>
          <p:cNvPr id="5" name="図 4" descr="tikz1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46861" y="2081007"/>
            <a:ext cx="3815089" cy="2992506"/>
          </a:xfrm>
          <a:prstGeom prst="rect">
            <a:avLst/>
          </a:prstGeom>
        </p:spPr>
      </p:pic>
      <p:cxnSp>
        <p:nvCxnSpPr>
          <p:cNvPr id="7" name="直線コネクタ 6"/>
          <p:cNvCxnSpPr/>
          <p:nvPr/>
        </p:nvCxnSpPr>
        <p:spPr>
          <a:xfrm>
            <a:off x="5752880" y="1828159"/>
            <a:ext cx="0" cy="4267841"/>
          </a:xfrm>
          <a:prstGeom prst="line">
            <a:avLst/>
          </a:prstGeom>
        </p:spPr>
        <p:style>
          <a:lnRef idx="2">
            <a:schemeClr val="accent1"/>
          </a:lnRef>
          <a:fillRef idx="0">
            <a:schemeClr val="accent1"/>
          </a:fillRef>
          <a:effectRef idx="1">
            <a:schemeClr val="accent1"/>
          </a:effectRef>
          <a:fontRef idx="minor">
            <a:schemeClr val="tx1"/>
          </a:fontRef>
        </p:style>
      </p:cxnSp>
      <p:cxnSp>
        <p:nvCxnSpPr>
          <p:cNvPr id="8" name="直線コネクタ 7"/>
          <p:cNvCxnSpPr/>
          <p:nvPr/>
        </p:nvCxnSpPr>
        <p:spPr>
          <a:xfrm>
            <a:off x="7386791" y="1867776"/>
            <a:ext cx="0" cy="4267841"/>
          </a:xfrm>
          <a:prstGeom prst="line">
            <a:avLst/>
          </a:prstGeom>
        </p:spPr>
        <p:style>
          <a:lnRef idx="2">
            <a:schemeClr val="accent1"/>
          </a:lnRef>
          <a:fillRef idx="0">
            <a:schemeClr val="accent1"/>
          </a:fillRef>
          <a:effectRef idx="1">
            <a:schemeClr val="accent1"/>
          </a:effectRef>
          <a:fontRef idx="minor">
            <a:schemeClr val="tx1"/>
          </a:fontRef>
        </p:style>
      </p:cxnSp>
      <p:sp>
        <p:nvSpPr>
          <p:cNvPr id="9" name="テキスト ボックス 8"/>
          <p:cNvSpPr txBox="1"/>
          <p:nvPr/>
        </p:nvSpPr>
        <p:spPr>
          <a:xfrm>
            <a:off x="4540734" y="5384556"/>
            <a:ext cx="877163" cy="369332"/>
          </a:xfrm>
          <a:prstGeom prst="rect">
            <a:avLst/>
          </a:prstGeom>
          <a:noFill/>
        </p:spPr>
        <p:txBody>
          <a:bodyPr wrap="none" rtlCol="0">
            <a:spAutoFit/>
          </a:bodyPr>
          <a:lstStyle/>
          <a:p>
            <a:r>
              <a:rPr kumimoji="1" lang="en-US" altLang="en-US" dirty="0"/>
              <a:t>入力層</a:t>
            </a:r>
            <a:endParaRPr kumimoji="1" lang="ja-JP" altLang="en-US" dirty="0"/>
          </a:p>
        </p:txBody>
      </p:sp>
      <p:sp>
        <p:nvSpPr>
          <p:cNvPr id="10" name="テキスト ボックス 9"/>
          <p:cNvSpPr txBox="1"/>
          <p:nvPr/>
        </p:nvSpPr>
        <p:spPr>
          <a:xfrm>
            <a:off x="6097683" y="5398549"/>
            <a:ext cx="877163" cy="369332"/>
          </a:xfrm>
          <a:prstGeom prst="rect">
            <a:avLst/>
          </a:prstGeom>
          <a:noFill/>
        </p:spPr>
        <p:txBody>
          <a:bodyPr wrap="none" rtlCol="0">
            <a:spAutoFit/>
          </a:bodyPr>
          <a:lstStyle/>
          <a:p>
            <a:r>
              <a:rPr kumimoji="1" lang="ja-JP" altLang="en-US" dirty="0"/>
              <a:t>中間</a:t>
            </a:r>
            <a:r>
              <a:rPr kumimoji="1" lang="en-US" altLang="en-US" dirty="0"/>
              <a:t>層</a:t>
            </a:r>
            <a:endParaRPr kumimoji="1" lang="ja-JP" altLang="en-US" dirty="0"/>
          </a:p>
        </p:txBody>
      </p:sp>
      <p:sp>
        <p:nvSpPr>
          <p:cNvPr id="11" name="テキスト ボックス 10"/>
          <p:cNvSpPr txBox="1"/>
          <p:nvPr/>
        </p:nvSpPr>
        <p:spPr>
          <a:xfrm>
            <a:off x="7643928" y="5384556"/>
            <a:ext cx="877163" cy="369332"/>
          </a:xfrm>
          <a:prstGeom prst="rect">
            <a:avLst/>
          </a:prstGeom>
          <a:noFill/>
        </p:spPr>
        <p:txBody>
          <a:bodyPr wrap="none" rtlCol="0">
            <a:spAutoFit/>
          </a:bodyPr>
          <a:lstStyle/>
          <a:p>
            <a:r>
              <a:rPr kumimoji="1" lang="ja-JP" altLang="en-US" dirty="0"/>
              <a:t>出力</a:t>
            </a:r>
            <a:r>
              <a:rPr kumimoji="1" lang="en-US" altLang="en-US" dirty="0"/>
              <a:t>層</a:t>
            </a:r>
            <a:endParaRPr kumimoji="1" lang="ja-JP" altLang="en-US" dirty="0"/>
          </a:p>
        </p:txBody>
      </p:sp>
    </p:spTree>
    <p:extLst>
      <p:ext uri="{BB962C8B-B14F-4D97-AF65-F5344CB8AC3E}">
        <p14:creationId xmlns:p14="http://schemas.microsoft.com/office/powerpoint/2010/main" val="13589212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1E6DEB7-7F3D-034E-A232-43FBD746B4B5}"/>
              </a:ext>
            </a:extLst>
          </p:cNvPr>
          <p:cNvSpPr>
            <a:spLocks noGrp="1"/>
          </p:cNvSpPr>
          <p:nvPr>
            <p:ph type="title"/>
          </p:nvPr>
        </p:nvSpPr>
        <p:spPr/>
        <p:txBody>
          <a:bodyPr/>
          <a:lstStyle/>
          <a:p>
            <a:r>
              <a:rPr kumimoji="1" lang="ja-JP" altLang="en-US"/>
              <a:t>本勉強会の目標</a:t>
            </a:r>
          </a:p>
        </p:txBody>
      </p:sp>
      <p:sp>
        <p:nvSpPr>
          <p:cNvPr id="3" name="コンテンツ プレースホルダー 2">
            <a:extLst>
              <a:ext uri="{FF2B5EF4-FFF2-40B4-BE49-F238E27FC236}">
                <a16:creationId xmlns:a16="http://schemas.microsoft.com/office/drawing/2014/main" id="{17D9C11A-178B-B04F-B38C-4422DD3CA6D5}"/>
              </a:ext>
            </a:extLst>
          </p:cNvPr>
          <p:cNvSpPr>
            <a:spLocks noGrp="1"/>
          </p:cNvSpPr>
          <p:nvPr>
            <p:ph idx="1"/>
          </p:nvPr>
        </p:nvSpPr>
        <p:spPr>
          <a:xfrm>
            <a:off x="628650" y="2141536"/>
            <a:ext cx="7886700" cy="4351338"/>
          </a:xfrm>
        </p:spPr>
        <p:txBody>
          <a:bodyPr>
            <a:noAutofit/>
          </a:bodyPr>
          <a:lstStyle/>
          <a:p>
            <a:pPr marL="0" indent="0" algn="ctr">
              <a:buNone/>
            </a:pPr>
            <a:r>
              <a:rPr lang="ja-JP" altLang="en-US" sz="4000">
                <a:solidFill>
                  <a:srgbClr val="FF0000"/>
                </a:solidFill>
                <a:latin typeface="Hiragino Maru Gothic Pro W4" panose="020F0400000000000000" pitchFamily="34" charset="-128"/>
                <a:ea typeface="Hiragino Maru Gothic Pro W4" panose="020F0400000000000000" pitchFamily="34" charset="-128"/>
              </a:rPr>
              <a:t>ニューラルネットワークを使った</a:t>
            </a:r>
            <a:endParaRPr lang="en-US" altLang="ja-JP" sz="4000" dirty="0">
              <a:solidFill>
                <a:srgbClr val="FF0000"/>
              </a:solidFill>
              <a:latin typeface="Hiragino Maru Gothic Pro W4" panose="020F0400000000000000" pitchFamily="34" charset="-128"/>
              <a:ea typeface="Hiragino Maru Gothic Pro W4" panose="020F0400000000000000" pitchFamily="34" charset="-128"/>
            </a:endParaRPr>
          </a:p>
          <a:p>
            <a:pPr marL="0" indent="0" algn="ctr">
              <a:buNone/>
            </a:pPr>
            <a:r>
              <a:rPr lang="ja-JP" altLang="en-US" sz="4000">
                <a:solidFill>
                  <a:srgbClr val="FF0000"/>
                </a:solidFill>
                <a:latin typeface="Hiragino Maru Gothic Pro W4" panose="020F0400000000000000" pitchFamily="34" charset="-128"/>
                <a:ea typeface="Hiragino Maru Gothic Pro W4" panose="020F0400000000000000" pitchFamily="34" charset="-128"/>
              </a:rPr>
              <a:t>機械学習の実装のやり方を知る</a:t>
            </a:r>
            <a:endParaRPr kumimoji="1" lang="ja-JP" altLang="en-US" sz="4000">
              <a:solidFill>
                <a:srgbClr val="FF0000"/>
              </a:solidFill>
              <a:latin typeface="Hiragino Maru Gothic Pro W4" panose="020F0400000000000000" pitchFamily="34" charset="-128"/>
              <a:ea typeface="Hiragino Maru Gothic Pro W4" panose="020F0400000000000000" pitchFamily="34" charset="-128"/>
            </a:endParaRPr>
          </a:p>
        </p:txBody>
      </p:sp>
    </p:spTree>
    <p:extLst>
      <p:ext uri="{BB962C8B-B14F-4D97-AF65-F5344CB8AC3E}">
        <p14:creationId xmlns:p14="http://schemas.microsoft.com/office/powerpoint/2010/main" val="28409049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B530AD6-E80F-EE44-9132-F1A75A762599}"/>
              </a:ext>
            </a:extLst>
          </p:cNvPr>
          <p:cNvSpPr>
            <a:spLocks noGrp="1"/>
          </p:cNvSpPr>
          <p:nvPr>
            <p:ph type="title"/>
          </p:nvPr>
        </p:nvSpPr>
        <p:spPr/>
        <p:txBody>
          <a:bodyPr/>
          <a:lstStyle/>
          <a:p>
            <a:r>
              <a:rPr lang="en-US" altLang="ja-JP" dirty="0" err="1"/>
              <a:t>Keras</a:t>
            </a:r>
            <a:r>
              <a:rPr lang="ja-JP" altLang="en-US"/>
              <a:t>の機械学習の基本的な流れ</a:t>
            </a:r>
            <a:endParaRPr kumimoji="1" lang="ja-JP" altLang="en-US"/>
          </a:p>
        </p:txBody>
      </p:sp>
      <p:sp>
        <p:nvSpPr>
          <p:cNvPr id="3" name="コンテンツ プレースホルダー 2">
            <a:extLst>
              <a:ext uri="{FF2B5EF4-FFF2-40B4-BE49-F238E27FC236}">
                <a16:creationId xmlns:a16="http://schemas.microsoft.com/office/drawing/2014/main" id="{29D5EFBF-6639-6E48-BBF1-A4A8D708BCBA}"/>
              </a:ext>
            </a:extLst>
          </p:cNvPr>
          <p:cNvSpPr>
            <a:spLocks noGrp="1"/>
          </p:cNvSpPr>
          <p:nvPr>
            <p:ph idx="1"/>
          </p:nvPr>
        </p:nvSpPr>
        <p:spPr>
          <a:xfrm>
            <a:off x="1141027" y="3002692"/>
            <a:ext cx="7886700" cy="4351338"/>
          </a:xfrm>
        </p:spPr>
        <p:txBody>
          <a:bodyPr>
            <a:normAutofit/>
          </a:bodyPr>
          <a:lstStyle/>
          <a:p>
            <a:pPr marL="0" indent="0">
              <a:buNone/>
            </a:pPr>
            <a:r>
              <a:rPr kumimoji="1" lang="en-US" altLang="ja-JP" sz="2000" dirty="0">
                <a:latin typeface="Hiragino Maru Gothic Pro W4" panose="020F0400000000000000" pitchFamily="34" charset="-128"/>
                <a:ea typeface="Hiragino Maru Gothic Pro W4" panose="020F0400000000000000" pitchFamily="34" charset="-128"/>
              </a:rPr>
              <a:t>model = Sequential()</a:t>
            </a:r>
          </a:p>
          <a:p>
            <a:pPr marL="0" indent="0">
              <a:buNone/>
            </a:pPr>
            <a:r>
              <a:rPr kumimoji="1" lang="en-US" altLang="ja-JP" sz="2000" dirty="0" err="1">
                <a:latin typeface="Hiragino Maru Gothic Pro W4" panose="020F0400000000000000" pitchFamily="34" charset="-128"/>
                <a:ea typeface="Hiragino Maru Gothic Pro W4" panose="020F0400000000000000" pitchFamily="34" charset="-128"/>
              </a:rPr>
              <a:t>mode</a:t>
            </a:r>
            <a:r>
              <a:rPr lang="en-US" altLang="ja-JP" sz="2000" dirty="0" err="1">
                <a:latin typeface="Hiragino Maru Gothic Pro W4" panose="020F0400000000000000" pitchFamily="34" charset="-128"/>
                <a:ea typeface="Hiragino Maru Gothic Pro W4" panose="020F0400000000000000" pitchFamily="34" charset="-128"/>
              </a:rPr>
              <a:t>l.add</a:t>
            </a:r>
            <a:r>
              <a:rPr lang="en-US" altLang="ja-JP" sz="2000" dirty="0">
                <a:latin typeface="Hiragino Maru Gothic Pro W4" panose="020F0400000000000000" pitchFamily="34" charset="-128"/>
                <a:ea typeface="Hiragino Maru Gothic Pro W4" panose="020F0400000000000000" pitchFamily="34" charset="-128"/>
              </a:rPr>
              <a:t>(</a:t>
            </a:r>
            <a:r>
              <a:rPr lang="ja-JP" altLang="en-US" sz="2000">
                <a:latin typeface="Hiragino Maru Gothic Pro W4" panose="020F0400000000000000" pitchFamily="34" charset="-128"/>
                <a:ea typeface="Hiragino Maru Gothic Pro W4" panose="020F0400000000000000" pitchFamily="34" charset="-128"/>
              </a:rPr>
              <a:t>各種</a:t>
            </a:r>
            <a:r>
              <a:rPr lang="en-US" altLang="ja-JP" sz="2000" dirty="0">
                <a:latin typeface="Hiragino Maru Gothic Pro W4" panose="020F0400000000000000" pitchFamily="34" charset="-128"/>
                <a:ea typeface="Hiragino Maru Gothic Pro W4" panose="020F0400000000000000" pitchFamily="34" charset="-128"/>
              </a:rPr>
              <a:t> </a:t>
            </a:r>
            <a:r>
              <a:rPr lang="ja-JP" altLang="en-US" sz="2000">
                <a:latin typeface="Hiragino Maru Gothic Pro W4" panose="020F0400000000000000" pitchFamily="34" charset="-128"/>
                <a:ea typeface="Hiragino Maru Gothic Pro W4" panose="020F0400000000000000" pitchFamily="34" charset="-128"/>
              </a:rPr>
              <a:t>ニューラルネットワーク層</a:t>
            </a:r>
            <a:r>
              <a:rPr lang="en-US" altLang="ja-JP" sz="2000" dirty="0">
                <a:latin typeface="Hiragino Maru Gothic Pro W4" panose="020F0400000000000000" pitchFamily="34" charset="-128"/>
                <a:ea typeface="Hiragino Maru Gothic Pro W4" panose="020F0400000000000000" pitchFamily="34" charset="-128"/>
              </a:rPr>
              <a:t>)</a:t>
            </a:r>
          </a:p>
          <a:p>
            <a:pPr marL="0" indent="0">
              <a:buNone/>
            </a:pPr>
            <a:endParaRPr lang="en-US" altLang="ja-JP" sz="2000" dirty="0">
              <a:latin typeface="Hiragino Maru Gothic Pro W4" panose="020F0400000000000000" pitchFamily="34" charset="-128"/>
              <a:ea typeface="Hiragino Maru Gothic Pro W4" panose="020F0400000000000000" pitchFamily="34" charset="-128"/>
            </a:endParaRPr>
          </a:p>
          <a:p>
            <a:pPr marL="0" indent="0">
              <a:buNone/>
            </a:pPr>
            <a:r>
              <a:rPr lang="en-US" altLang="ja-JP" sz="2000" dirty="0" err="1">
                <a:latin typeface="Hiragino Maru Gothic Pro W4" panose="020F0400000000000000" pitchFamily="34" charset="-128"/>
                <a:ea typeface="Hiragino Maru Gothic Pro W4" panose="020F0400000000000000" pitchFamily="34" charset="-128"/>
              </a:rPr>
              <a:t>model.compile</a:t>
            </a:r>
            <a:r>
              <a:rPr lang="en-US" altLang="ja-JP" sz="2000" dirty="0">
                <a:latin typeface="Hiragino Maru Gothic Pro W4" panose="020F0400000000000000" pitchFamily="34" charset="-128"/>
                <a:ea typeface="Hiragino Maru Gothic Pro W4" panose="020F0400000000000000" pitchFamily="34" charset="-128"/>
              </a:rPr>
              <a:t> (</a:t>
            </a:r>
            <a:r>
              <a:rPr lang="ja-JP" altLang="en-US" sz="2000">
                <a:latin typeface="Hiragino Maru Gothic Pro W4" panose="020F0400000000000000" pitchFamily="34" charset="-128"/>
                <a:ea typeface="Hiragino Maru Gothic Pro W4" panose="020F0400000000000000" pitchFamily="34" charset="-128"/>
              </a:rPr>
              <a:t>損失関数，重み更新手法，評価関数等</a:t>
            </a:r>
            <a:r>
              <a:rPr lang="en-US" altLang="ja-JP" sz="2000" dirty="0">
                <a:latin typeface="Hiragino Maru Gothic Pro W4" panose="020F0400000000000000" pitchFamily="34" charset="-128"/>
                <a:ea typeface="Hiragino Maru Gothic Pro W4" panose="020F0400000000000000" pitchFamily="34" charset="-128"/>
              </a:rPr>
              <a:t>)</a:t>
            </a:r>
          </a:p>
          <a:p>
            <a:pPr marL="0" indent="0">
              <a:buNone/>
            </a:pPr>
            <a:r>
              <a:rPr lang="en-US" altLang="ja-JP" sz="2000" dirty="0" err="1">
                <a:latin typeface="Hiragino Maru Gothic Pro W4" panose="020F0400000000000000" pitchFamily="34" charset="-128"/>
                <a:ea typeface="Hiragino Maru Gothic Pro W4" panose="020F0400000000000000" pitchFamily="34" charset="-128"/>
              </a:rPr>
              <a:t>model.fit</a:t>
            </a:r>
            <a:r>
              <a:rPr lang="en-US" altLang="ja-JP" sz="2000" dirty="0">
                <a:latin typeface="Hiragino Maru Gothic Pro W4" panose="020F0400000000000000" pitchFamily="34" charset="-128"/>
                <a:ea typeface="Hiragino Maru Gothic Pro W4" panose="020F0400000000000000" pitchFamily="34" charset="-128"/>
              </a:rPr>
              <a:t>(</a:t>
            </a:r>
            <a:r>
              <a:rPr lang="ja-JP" altLang="en-US" sz="2000">
                <a:latin typeface="Hiragino Maru Gothic Pro W4" panose="020F0400000000000000" pitchFamily="34" charset="-128"/>
                <a:ea typeface="Hiragino Maru Gothic Pro W4" panose="020F0400000000000000" pitchFamily="34" charset="-128"/>
              </a:rPr>
              <a:t>訓練データ，ラベル，エポック等</a:t>
            </a:r>
            <a:r>
              <a:rPr lang="en-US" altLang="ja-JP" sz="2000" dirty="0">
                <a:latin typeface="Hiragino Maru Gothic Pro W4" panose="020F0400000000000000" pitchFamily="34" charset="-128"/>
                <a:ea typeface="Hiragino Maru Gothic Pro W4" panose="020F0400000000000000" pitchFamily="34" charset="-128"/>
              </a:rPr>
              <a:t>)</a:t>
            </a:r>
          </a:p>
          <a:p>
            <a:pPr marL="0" indent="0">
              <a:buNone/>
            </a:pPr>
            <a:endParaRPr lang="en-US" altLang="ja-JP" sz="2000" dirty="0">
              <a:latin typeface="Hiragino Maru Gothic Pro W4" panose="020F0400000000000000" pitchFamily="34" charset="-128"/>
              <a:ea typeface="Hiragino Maru Gothic Pro W4" panose="020F0400000000000000" pitchFamily="34" charset="-128"/>
            </a:endParaRPr>
          </a:p>
          <a:p>
            <a:pPr marL="0" indent="0">
              <a:buNone/>
            </a:pPr>
            <a:r>
              <a:rPr lang="en-US" altLang="ja-JP" sz="2000" dirty="0">
                <a:latin typeface="Hiragino Maru Gothic Pro W4" panose="020F0400000000000000" pitchFamily="34" charset="-128"/>
                <a:ea typeface="Hiragino Maru Gothic Pro W4" panose="020F0400000000000000" pitchFamily="34" charset="-128"/>
              </a:rPr>
              <a:t>Test = </a:t>
            </a:r>
            <a:r>
              <a:rPr lang="en-US" altLang="ja-JP" sz="2000" dirty="0" err="1">
                <a:latin typeface="Hiragino Maru Gothic Pro W4" panose="020F0400000000000000" pitchFamily="34" charset="-128"/>
                <a:ea typeface="Hiragino Maru Gothic Pro W4" panose="020F0400000000000000" pitchFamily="34" charset="-128"/>
              </a:rPr>
              <a:t>model.predict</a:t>
            </a:r>
            <a:r>
              <a:rPr lang="en-US" altLang="ja-JP" sz="2000" dirty="0">
                <a:latin typeface="Hiragino Maru Gothic Pro W4" panose="020F0400000000000000" pitchFamily="34" charset="-128"/>
                <a:ea typeface="Hiragino Maru Gothic Pro W4" panose="020F0400000000000000" pitchFamily="34" charset="-128"/>
              </a:rPr>
              <a:t>(</a:t>
            </a:r>
            <a:r>
              <a:rPr lang="ja-JP" altLang="en-US" sz="2000">
                <a:latin typeface="Hiragino Maru Gothic Pro W4" panose="020F0400000000000000" pitchFamily="34" charset="-128"/>
                <a:ea typeface="Hiragino Maru Gothic Pro W4" panose="020F0400000000000000" pitchFamily="34" charset="-128"/>
              </a:rPr>
              <a:t>テストデータ</a:t>
            </a:r>
            <a:r>
              <a:rPr lang="en-US" altLang="ja-JP" sz="2000" dirty="0">
                <a:latin typeface="Hiragino Maru Gothic Pro W4" panose="020F0400000000000000" pitchFamily="34" charset="-128"/>
                <a:ea typeface="Hiragino Maru Gothic Pro W4" panose="020F0400000000000000" pitchFamily="34" charset="-128"/>
              </a:rPr>
              <a:t>)</a:t>
            </a:r>
          </a:p>
          <a:p>
            <a:pPr marL="0" indent="0">
              <a:buNone/>
            </a:pPr>
            <a:endParaRPr lang="en-US" altLang="ja-JP" sz="2000" dirty="0">
              <a:latin typeface="Hiragino Maru Gothic Pro W4" panose="020F0400000000000000" pitchFamily="34" charset="-128"/>
              <a:ea typeface="Hiragino Maru Gothic Pro W4" panose="020F0400000000000000" pitchFamily="34" charset="-128"/>
            </a:endParaRPr>
          </a:p>
          <a:p>
            <a:pPr marL="0" indent="0">
              <a:buNone/>
            </a:pPr>
            <a:endParaRPr lang="en-US" altLang="ja-JP" sz="2000" dirty="0">
              <a:latin typeface="Hiragino Maru Gothic Pro W4" panose="020F0400000000000000" pitchFamily="34" charset="-128"/>
              <a:ea typeface="Hiragino Maru Gothic Pro W4" panose="020F0400000000000000" pitchFamily="34" charset="-128"/>
            </a:endParaRPr>
          </a:p>
          <a:p>
            <a:pPr marL="0" indent="0">
              <a:buNone/>
            </a:pPr>
            <a:endParaRPr kumimoji="1" lang="ja-JP" altLang="en-US" sz="2000">
              <a:latin typeface="Hiragino Maru Gothic Pro W4" panose="020F0400000000000000" pitchFamily="34" charset="-128"/>
              <a:ea typeface="Hiragino Maru Gothic Pro W4" panose="020F0400000000000000" pitchFamily="34" charset="-128"/>
            </a:endParaRPr>
          </a:p>
        </p:txBody>
      </p:sp>
      <p:sp>
        <p:nvSpPr>
          <p:cNvPr id="4" name="テキスト ボックス 3">
            <a:extLst>
              <a:ext uri="{FF2B5EF4-FFF2-40B4-BE49-F238E27FC236}">
                <a16:creationId xmlns:a16="http://schemas.microsoft.com/office/drawing/2014/main" id="{BB05EF3B-9018-0C4B-8073-C08EA97B95B8}"/>
              </a:ext>
            </a:extLst>
          </p:cNvPr>
          <p:cNvSpPr txBox="1"/>
          <p:nvPr/>
        </p:nvSpPr>
        <p:spPr>
          <a:xfrm>
            <a:off x="628650" y="1772387"/>
            <a:ext cx="6197530" cy="984885"/>
          </a:xfrm>
          <a:prstGeom prst="rect">
            <a:avLst/>
          </a:prstGeom>
          <a:noFill/>
        </p:spPr>
        <p:txBody>
          <a:bodyPr wrap="none" rtlCol="0">
            <a:spAutoFit/>
          </a:bodyPr>
          <a:lstStyle/>
          <a:p>
            <a:pPr marL="457200" indent="-457200">
              <a:buFont typeface="Arial" panose="020B0604020202020204" pitchFamily="34" charset="0"/>
              <a:buChar char="•"/>
            </a:pPr>
            <a:r>
              <a:rPr kumimoji="1" lang="en-US" altLang="ja-JP" sz="2000" dirty="0"/>
              <a:t>Sequential</a:t>
            </a:r>
            <a:r>
              <a:rPr kumimoji="1" lang="ja-JP" altLang="en-US" sz="2000"/>
              <a:t>モデルを用いた機械学習</a:t>
            </a:r>
            <a:endParaRPr kumimoji="1" lang="en-US" altLang="ja-JP" sz="2000" dirty="0"/>
          </a:p>
          <a:p>
            <a:pPr marL="914400" lvl="1" indent="-457200">
              <a:buFont typeface="Arial" panose="020B0604020202020204" pitchFamily="34" charset="0"/>
              <a:buChar char="•"/>
            </a:pPr>
            <a:r>
              <a:rPr lang="ja-JP" altLang="en-US" sz="2000"/>
              <a:t>一番基本的な</a:t>
            </a:r>
            <a:r>
              <a:rPr lang="en-US" altLang="ja-JP" sz="2000" dirty="0" err="1"/>
              <a:t>Keras</a:t>
            </a:r>
            <a:r>
              <a:rPr lang="ja-JP" altLang="en-US" sz="2000"/>
              <a:t>のモデル</a:t>
            </a:r>
            <a:endParaRPr kumimoji="1" lang="en-US" altLang="ja-JP" sz="2000" dirty="0"/>
          </a:p>
          <a:p>
            <a:pPr marL="914400" lvl="1" indent="-457200">
              <a:buFont typeface="Arial" panose="020B0604020202020204" pitchFamily="34" charset="0"/>
              <a:buChar char="•"/>
            </a:pPr>
            <a:r>
              <a:rPr lang="ja-JP" altLang="en-US"/>
              <a:t>下図</a:t>
            </a:r>
            <a:r>
              <a:rPr lang="en-US" altLang="ja-JP" dirty="0"/>
              <a:t>Test</a:t>
            </a:r>
            <a:r>
              <a:rPr lang="ja-JP" altLang="en-US"/>
              <a:t>にテストデータの分類結果が格納される</a:t>
            </a:r>
            <a:endParaRPr kumimoji="1" lang="ja-JP" altLang="en-US"/>
          </a:p>
        </p:txBody>
      </p:sp>
      <p:cxnSp>
        <p:nvCxnSpPr>
          <p:cNvPr id="6" name="直線矢印コネクタ 5">
            <a:extLst>
              <a:ext uri="{FF2B5EF4-FFF2-40B4-BE49-F238E27FC236}">
                <a16:creationId xmlns:a16="http://schemas.microsoft.com/office/drawing/2014/main" id="{BD67BDD4-E637-1641-8A1E-919A2D9782F0}"/>
              </a:ext>
            </a:extLst>
          </p:cNvPr>
          <p:cNvCxnSpPr>
            <a:cxnSpLocks/>
          </p:cNvCxnSpPr>
          <p:nvPr/>
        </p:nvCxnSpPr>
        <p:spPr>
          <a:xfrm>
            <a:off x="914400" y="3098040"/>
            <a:ext cx="0" cy="20803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276321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1C3692D-DC78-984F-9B97-394B78F79729}"/>
              </a:ext>
            </a:extLst>
          </p:cNvPr>
          <p:cNvSpPr>
            <a:spLocks noGrp="1"/>
          </p:cNvSpPr>
          <p:nvPr>
            <p:ph type="title"/>
          </p:nvPr>
        </p:nvSpPr>
        <p:spPr/>
        <p:txBody>
          <a:bodyPr/>
          <a:lstStyle/>
          <a:p>
            <a:r>
              <a:rPr kumimoji="1" lang="en-US" altLang="ja-JP" dirty="0" err="1"/>
              <a:t>Keras</a:t>
            </a:r>
            <a:r>
              <a:rPr kumimoji="1" lang="ja-JP" altLang="en-US"/>
              <a:t>で</a:t>
            </a:r>
            <a:r>
              <a:rPr kumimoji="1" lang="en-US" altLang="ja-JP" dirty="0"/>
              <a:t>MNIST</a:t>
            </a:r>
            <a:r>
              <a:rPr kumimoji="1" lang="ja-JP" altLang="en-US"/>
              <a:t>を分類</a:t>
            </a:r>
            <a:r>
              <a:rPr kumimoji="1" lang="en-US" altLang="ja-JP" dirty="0"/>
              <a:t> 1/</a:t>
            </a:r>
            <a:endParaRPr kumimoji="1" lang="ja-JP" altLang="en-US"/>
          </a:p>
        </p:txBody>
      </p:sp>
      <p:sp>
        <p:nvSpPr>
          <p:cNvPr id="3" name="コンテンツ プレースホルダー 2">
            <a:extLst>
              <a:ext uri="{FF2B5EF4-FFF2-40B4-BE49-F238E27FC236}">
                <a16:creationId xmlns:a16="http://schemas.microsoft.com/office/drawing/2014/main" id="{B3D04E85-EB4C-2842-9E5B-D36F40121438}"/>
              </a:ext>
            </a:extLst>
          </p:cNvPr>
          <p:cNvSpPr>
            <a:spLocks noGrp="1"/>
          </p:cNvSpPr>
          <p:nvPr>
            <p:ph idx="1"/>
          </p:nvPr>
        </p:nvSpPr>
        <p:spPr>
          <a:xfrm>
            <a:off x="505082" y="1825625"/>
            <a:ext cx="8515350" cy="4667249"/>
          </a:xfrm>
        </p:spPr>
        <p:txBody>
          <a:bodyPr>
            <a:normAutofit/>
          </a:bodyPr>
          <a:lstStyle/>
          <a:p>
            <a:r>
              <a:rPr kumimoji="1" lang="en-US" altLang="ja-JP" dirty="0"/>
              <a:t>MNIST </a:t>
            </a:r>
            <a:r>
              <a:rPr lang="en-US" altLang="ja-JP" sz="1800" dirty="0"/>
              <a:t>(Mixed National Institute of Standards and Technology database)</a:t>
            </a:r>
          </a:p>
          <a:p>
            <a:pPr lvl="1"/>
            <a:r>
              <a:rPr lang="ja-JP" altLang="en-US" sz="2000"/>
              <a:t>手書き数字データセット</a:t>
            </a:r>
            <a:r>
              <a:rPr lang="en-US" altLang="ja-JP" sz="2000" dirty="0"/>
              <a:t> </a:t>
            </a:r>
          </a:p>
          <a:p>
            <a:pPr lvl="1"/>
            <a:r>
              <a:rPr kumimoji="1" lang="en-US" altLang="ja-JP" sz="2000" dirty="0"/>
              <a:t>0 ~ 9 </a:t>
            </a:r>
            <a:r>
              <a:rPr kumimoji="1" lang="ja-JP" altLang="en-US" sz="2000"/>
              <a:t>までの白黒手書き数字画像</a:t>
            </a:r>
            <a:r>
              <a:rPr kumimoji="1" lang="en-US" altLang="ja-JP" sz="2000" dirty="0"/>
              <a:t> (</a:t>
            </a:r>
            <a:r>
              <a:rPr kumimoji="1" lang="ja-JP" altLang="en-US" sz="2000"/>
              <a:t>図参照</a:t>
            </a:r>
            <a:r>
              <a:rPr kumimoji="1" lang="en-US" altLang="ja-JP" sz="2000" dirty="0"/>
              <a:t>)</a:t>
            </a:r>
            <a:endParaRPr lang="en-US" altLang="ja-JP" sz="2000" dirty="0"/>
          </a:p>
          <a:p>
            <a:pPr lvl="1"/>
            <a:r>
              <a:rPr kumimoji="1" lang="ja-JP" altLang="en-US" sz="2000"/>
              <a:t>訓練用</a:t>
            </a:r>
            <a:r>
              <a:rPr kumimoji="1" lang="en-US" altLang="ja-JP" sz="2000" dirty="0"/>
              <a:t> 60000</a:t>
            </a:r>
            <a:r>
              <a:rPr kumimoji="1" lang="ja-JP" altLang="en-US" sz="2000"/>
              <a:t>枚</a:t>
            </a:r>
            <a:r>
              <a:rPr lang="ja-JP" altLang="en-US" sz="2000"/>
              <a:t>，テスト用</a:t>
            </a:r>
            <a:r>
              <a:rPr lang="en-US" altLang="ja-JP" sz="2000" dirty="0"/>
              <a:t>10000</a:t>
            </a:r>
            <a:r>
              <a:rPr lang="ja-JP" altLang="en-US" sz="2000"/>
              <a:t>枚</a:t>
            </a:r>
            <a:endParaRPr lang="en-US" altLang="ja-JP" sz="2000" dirty="0"/>
          </a:p>
          <a:p>
            <a:pPr lvl="1"/>
            <a:r>
              <a:rPr lang="ja-JP" altLang="en-US" sz="2000"/>
              <a:t>縦横</a:t>
            </a:r>
            <a:r>
              <a:rPr lang="en-US" altLang="ja-JP" sz="2000" dirty="0"/>
              <a:t> 28 pixel</a:t>
            </a:r>
            <a:r>
              <a:rPr lang="ja-JP" altLang="en-US" sz="2000"/>
              <a:t>の画像</a:t>
            </a:r>
            <a:r>
              <a:rPr lang="en-US" altLang="ja-JP" sz="2000" dirty="0"/>
              <a:t>, </a:t>
            </a:r>
            <a:r>
              <a:rPr lang="ja-JP" altLang="en-US" sz="2000"/>
              <a:t>データの形は</a:t>
            </a:r>
            <a:r>
              <a:rPr lang="en-US" altLang="ja-JP" sz="2000" dirty="0"/>
              <a:t> (28, 28, 1)</a:t>
            </a:r>
          </a:p>
          <a:p>
            <a:pPr lvl="1"/>
            <a:endParaRPr lang="en-US" altLang="ja-JP" sz="2000" dirty="0"/>
          </a:p>
          <a:p>
            <a:r>
              <a:rPr lang="en-US" altLang="ja-JP" sz="2300" dirty="0"/>
              <a:t>MNIST</a:t>
            </a:r>
            <a:r>
              <a:rPr lang="ja-JP" altLang="en-US" sz="2300"/>
              <a:t>の分類モデルを作る</a:t>
            </a:r>
            <a:endParaRPr lang="en-US" altLang="ja-JP" sz="2300" dirty="0"/>
          </a:p>
          <a:p>
            <a:pPr lvl="1"/>
            <a:r>
              <a:rPr lang="en-US" altLang="ja-JP" sz="2000" dirty="0"/>
              <a:t>Convolutional Neural Network (CNN) </a:t>
            </a:r>
            <a:r>
              <a:rPr lang="ja-JP" altLang="en-US" sz="2000"/>
              <a:t>を使う</a:t>
            </a:r>
            <a:endParaRPr lang="en-US" altLang="ja-JP" sz="2000" dirty="0"/>
          </a:p>
          <a:p>
            <a:pPr lvl="1"/>
            <a:endParaRPr lang="en-US" altLang="ja-JP" sz="2000" dirty="0"/>
          </a:p>
          <a:p>
            <a:r>
              <a:rPr lang="en-US" altLang="ja-JP" sz="2300" dirty="0"/>
              <a:t>CNN</a:t>
            </a:r>
            <a:r>
              <a:rPr lang="ja-JP" altLang="en-US" sz="2300"/>
              <a:t>について</a:t>
            </a:r>
            <a:endParaRPr lang="en-US" altLang="ja-JP" sz="2300" dirty="0"/>
          </a:p>
          <a:p>
            <a:pPr lvl="1"/>
            <a:r>
              <a:rPr lang="ja-JP" altLang="en-US" sz="2000"/>
              <a:t>中間層で畳み込み演算するニューラルネット</a:t>
            </a:r>
            <a:endParaRPr lang="en-US" altLang="ja-JP" sz="2000" dirty="0"/>
          </a:p>
          <a:p>
            <a:pPr lvl="1"/>
            <a:r>
              <a:rPr lang="ja-JP" altLang="en-US" sz="2000"/>
              <a:t>畳み込み演算層と，データを縮小しつつ特徴抽出するプーリング層の</a:t>
            </a:r>
            <a:r>
              <a:rPr lang="en-US" altLang="ja-JP" sz="2000" dirty="0"/>
              <a:t>2</a:t>
            </a:r>
            <a:r>
              <a:rPr lang="ja-JP" altLang="en-US" sz="2000"/>
              <a:t>種類の層を持つ構成が多い</a:t>
            </a:r>
            <a:endParaRPr lang="en-US" altLang="ja-JP" sz="2000" dirty="0"/>
          </a:p>
          <a:p>
            <a:pPr lvl="1"/>
            <a:endParaRPr lang="en-US" altLang="ja-JP" sz="2000" dirty="0"/>
          </a:p>
          <a:p>
            <a:pPr marL="342900" lvl="1" indent="0">
              <a:buNone/>
            </a:pPr>
            <a:endParaRPr lang="en-US" altLang="ja-JP" sz="2000" dirty="0"/>
          </a:p>
          <a:p>
            <a:pPr marL="342900" lvl="1" indent="0">
              <a:buNone/>
            </a:pPr>
            <a:endParaRPr kumimoji="1" lang="en-US" altLang="ja-JP" sz="2000" dirty="0"/>
          </a:p>
          <a:p>
            <a:pPr lvl="1"/>
            <a:endParaRPr kumimoji="1" lang="ja-JP" altLang="en-US"/>
          </a:p>
        </p:txBody>
      </p:sp>
      <p:pic>
        <p:nvPicPr>
          <p:cNvPr id="5" name="図 4">
            <a:extLst>
              <a:ext uri="{FF2B5EF4-FFF2-40B4-BE49-F238E27FC236}">
                <a16:creationId xmlns:a16="http://schemas.microsoft.com/office/drawing/2014/main" id="{C658900E-DB21-9642-9BCD-4D5E43D66CBE}"/>
              </a:ext>
            </a:extLst>
          </p:cNvPr>
          <p:cNvPicPr>
            <a:picLocks noChangeAspect="1"/>
          </p:cNvPicPr>
          <p:nvPr/>
        </p:nvPicPr>
        <p:blipFill>
          <a:blip r:embed="rId2"/>
          <a:stretch>
            <a:fillRect/>
          </a:stretch>
        </p:blipFill>
        <p:spPr>
          <a:xfrm>
            <a:off x="6871901" y="2607275"/>
            <a:ext cx="1643449" cy="1643449"/>
          </a:xfrm>
          <a:prstGeom prst="rect">
            <a:avLst/>
          </a:prstGeom>
        </p:spPr>
      </p:pic>
    </p:spTree>
    <p:extLst>
      <p:ext uri="{BB962C8B-B14F-4D97-AF65-F5344CB8AC3E}">
        <p14:creationId xmlns:p14="http://schemas.microsoft.com/office/powerpoint/2010/main" val="24817180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A5DDC19-3C1E-6343-B88A-5A844559F67F}"/>
              </a:ext>
            </a:extLst>
          </p:cNvPr>
          <p:cNvSpPr>
            <a:spLocks noGrp="1"/>
          </p:cNvSpPr>
          <p:nvPr>
            <p:ph type="title"/>
          </p:nvPr>
        </p:nvSpPr>
        <p:spPr/>
        <p:txBody>
          <a:bodyPr/>
          <a:lstStyle/>
          <a:p>
            <a:r>
              <a:rPr kumimoji="1" lang="en-US" altLang="ja-JP" dirty="0" err="1"/>
              <a:t>Keras</a:t>
            </a:r>
            <a:r>
              <a:rPr kumimoji="1" lang="ja-JP" altLang="en-US"/>
              <a:t>で</a:t>
            </a:r>
            <a:r>
              <a:rPr kumimoji="1" lang="en-US" altLang="ja-JP" dirty="0"/>
              <a:t>MNIST</a:t>
            </a:r>
            <a:r>
              <a:rPr kumimoji="1" lang="ja-JP" altLang="en-US"/>
              <a:t>を分類</a:t>
            </a:r>
            <a:r>
              <a:rPr kumimoji="1" lang="en-US" altLang="ja-JP" dirty="0"/>
              <a:t> 2/</a:t>
            </a:r>
            <a:endParaRPr kumimoji="1" lang="ja-JP" altLang="en-US"/>
          </a:p>
        </p:txBody>
      </p:sp>
      <p:sp>
        <p:nvSpPr>
          <p:cNvPr id="3" name="コンテンツ プレースホルダー 2">
            <a:extLst>
              <a:ext uri="{FF2B5EF4-FFF2-40B4-BE49-F238E27FC236}">
                <a16:creationId xmlns:a16="http://schemas.microsoft.com/office/drawing/2014/main" id="{AA060F11-7FF7-FB47-A563-56B41B409DF4}"/>
              </a:ext>
            </a:extLst>
          </p:cNvPr>
          <p:cNvSpPr>
            <a:spLocks noGrp="1"/>
          </p:cNvSpPr>
          <p:nvPr>
            <p:ph idx="1"/>
          </p:nvPr>
        </p:nvSpPr>
        <p:spPr>
          <a:xfrm>
            <a:off x="628649" y="1825625"/>
            <a:ext cx="9182615" cy="3419118"/>
          </a:xfrm>
        </p:spPr>
        <p:txBody>
          <a:bodyPr>
            <a:normAutofit/>
          </a:bodyPr>
          <a:lstStyle/>
          <a:p>
            <a:r>
              <a:rPr lang="en-US" altLang="ja-JP" dirty="0" err="1"/>
              <a:t>test_colab.ipynb</a:t>
            </a:r>
            <a:r>
              <a:rPr lang="en-US" altLang="ja-JP" dirty="0"/>
              <a:t> </a:t>
            </a:r>
            <a:r>
              <a:rPr lang="ja-JP" altLang="en-US"/>
              <a:t>内「</a:t>
            </a:r>
            <a:r>
              <a:rPr lang="en-US" altLang="ja-JP" dirty="0" err="1"/>
              <a:t>Mnist</a:t>
            </a:r>
            <a:r>
              <a:rPr lang="ja-JP" altLang="en-US"/>
              <a:t>分類器の作成」参照</a:t>
            </a:r>
            <a:endParaRPr lang="en-US" altLang="ja-JP" dirty="0"/>
          </a:p>
          <a:p>
            <a:pPr lvl="1"/>
            <a:r>
              <a:rPr lang="en-US" altLang="ja-JP" sz="1600" dirty="0">
                <a:hlinkClick r:id="rId2"/>
              </a:rPr>
              <a:t>https://github.com/iplab-ubiquitous/DeepLearningLearning2019</a:t>
            </a:r>
            <a:endParaRPr lang="en-US" altLang="ja-JP" sz="1600" dirty="0"/>
          </a:p>
          <a:p>
            <a:pPr lvl="1"/>
            <a:r>
              <a:rPr lang="en-US" altLang="ja-JP" sz="1600" dirty="0"/>
              <a:t>https://</a:t>
            </a:r>
            <a:r>
              <a:rPr lang="en-US" altLang="ja-JP" sz="1600" dirty="0" err="1"/>
              <a:t>drive.google.com</a:t>
            </a:r>
            <a:r>
              <a:rPr lang="en-US" altLang="ja-JP" sz="1600" dirty="0"/>
              <a:t>/</a:t>
            </a:r>
            <a:r>
              <a:rPr lang="en-US" altLang="ja-JP" sz="1600" dirty="0" err="1"/>
              <a:t>open?id</a:t>
            </a:r>
            <a:r>
              <a:rPr lang="en-US" altLang="ja-JP" sz="1600" dirty="0"/>
              <a:t>=1mS8ulDSXpzHr15yg7_xcZ0jkQh9YHo8D</a:t>
            </a:r>
          </a:p>
          <a:p>
            <a:pPr lvl="1"/>
            <a:r>
              <a:rPr kumimoji="1" lang="en-US" altLang="ja-JP" dirty="0"/>
              <a:t>Codes</a:t>
            </a:r>
            <a:r>
              <a:rPr kumimoji="1" lang="ja-JP" altLang="en-US"/>
              <a:t>内</a:t>
            </a:r>
            <a:endParaRPr kumimoji="1" lang="en-US" altLang="ja-JP" dirty="0"/>
          </a:p>
          <a:p>
            <a:r>
              <a:rPr lang="ja-JP" altLang="en-US"/>
              <a:t>以下を実行，必要なライブラリをインポート</a:t>
            </a:r>
            <a:endParaRPr kumimoji="1" lang="en-US" altLang="ja-JP" dirty="0"/>
          </a:p>
          <a:p>
            <a:pPr lvl="1"/>
            <a:endParaRPr kumimoji="1" lang="ja-JP" altLang="en-US"/>
          </a:p>
        </p:txBody>
      </p:sp>
      <p:pic>
        <p:nvPicPr>
          <p:cNvPr id="5" name="図 4">
            <a:extLst>
              <a:ext uri="{FF2B5EF4-FFF2-40B4-BE49-F238E27FC236}">
                <a16:creationId xmlns:a16="http://schemas.microsoft.com/office/drawing/2014/main" id="{AFF31A8F-5CD8-BA4F-82C0-ECF1176C5C5C}"/>
              </a:ext>
            </a:extLst>
          </p:cNvPr>
          <p:cNvPicPr>
            <a:picLocks noChangeAspect="1"/>
          </p:cNvPicPr>
          <p:nvPr/>
        </p:nvPicPr>
        <p:blipFill>
          <a:blip r:embed="rId3"/>
          <a:stretch>
            <a:fillRect/>
          </a:stretch>
        </p:blipFill>
        <p:spPr>
          <a:xfrm>
            <a:off x="764574" y="3429000"/>
            <a:ext cx="7490844" cy="3107524"/>
          </a:xfrm>
          <a:prstGeom prst="rect">
            <a:avLst/>
          </a:prstGeom>
        </p:spPr>
      </p:pic>
    </p:spTree>
    <p:extLst>
      <p:ext uri="{BB962C8B-B14F-4D97-AF65-F5344CB8AC3E}">
        <p14:creationId xmlns:p14="http://schemas.microsoft.com/office/powerpoint/2010/main" val="31636276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6A139D6-0672-DC4C-9A8E-0C52E24FE424}"/>
              </a:ext>
            </a:extLst>
          </p:cNvPr>
          <p:cNvSpPr>
            <a:spLocks noGrp="1"/>
          </p:cNvSpPr>
          <p:nvPr>
            <p:ph type="title"/>
          </p:nvPr>
        </p:nvSpPr>
        <p:spPr/>
        <p:txBody>
          <a:bodyPr/>
          <a:lstStyle/>
          <a:p>
            <a:r>
              <a:rPr kumimoji="1" lang="en-US" altLang="ja-JP" dirty="0" err="1"/>
              <a:t>Keras</a:t>
            </a:r>
            <a:r>
              <a:rPr kumimoji="1" lang="ja-JP" altLang="en-US"/>
              <a:t>で</a:t>
            </a:r>
            <a:r>
              <a:rPr kumimoji="1" lang="en-US" altLang="ja-JP" dirty="0"/>
              <a:t>MNIST</a:t>
            </a:r>
            <a:r>
              <a:rPr kumimoji="1" lang="ja-JP" altLang="en-US"/>
              <a:t>を分類</a:t>
            </a:r>
            <a:r>
              <a:rPr kumimoji="1" lang="en-US" altLang="ja-JP" dirty="0"/>
              <a:t> 3/</a:t>
            </a:r>
            <a:endParaRPr kumimoji="1" lang="ja-JP" altLang="en-US"/>
          </a:p>
        </p:txBody>
      </p:sp>
      <p:sp>
        <p:nvSpPr>
          <p:cNvPr id="3" name="コンテンツ プレースホルダー 2">
            <a:extLst>
              <a:ext uri="{FF2B5EF4-FFF2-40B4-BE49-F238E27FC236}">
                <a16:creationId xmlns:a16="http://schemas.microsoft.com/office/drawing/2014/main" id="{16720BA8-514F-1543-8704-517EEEDB0F0E}"/>
              </a:ext>
            </a:extLst>
          </p:cNvPr>
          <p:cNvSpPr>
            <a:spLocks noGrp="1"/>
          </p:cNvSpPr>
          <p:nvPr>
            <p:ph idx="1"/>
          </p:nvPr>
        </p:nvSpPr>
        <p:spPr>
          <a:xfrm>
            <a:off x="425450" y="1690689"/>
            <a:ext cx="8515350" cy="4351338"/>
          </a:xfrm>
        </p:spPr>
        <p:txBody>
          <a:bodyPr/>
          <a:lstStyle/>
          <a:p>
            <a:r>
              <a:rPr lang="ja-JP" altLang="en-US"/>
              <a:t>モデルの作成</a:t>
            </a:r>
            <a:endParaRPr lang="en-US" altLang="ja-JP" dirty="0"/>
          </a:p>
          <a:p>
            <a:pPr lvl="1"/>
            <a:r>
              <a:rPr kumimoji="1" lang="en-US" altLang="ja-JP" dirty="0"/>
              <a:t>Conv2D : </a:t>
            </a:r>
            <a:r>
              <a:rPr kumimoji="1" lang="ja-JP" altLang="en-US"/>
              <a:t>畳み込み層</a:t>
            </a:r>
            <a:r>
              <a:rPr kumimoji="1" lang="en-US" altLang="ja-JP" dirty="0"/>
              <a:t>, Activation: </a:t>
            </a:r>
            <a:r>
              <a:rPr kumimoji="1" lang="ja-JP" altLang="en-US"/>
              <a:t>活性化関数</a:t>
            </a:r>
            <a:r>
              <a:rPr kumimoji="1" lang="en-US" altLang="ja-JP" dirty="0"/>
              <a:t>, MaxPooling2D: </a:t>
            </a:r>
            <a:r>
              <a:rPr kumimoji="1" lang="ja-JP" altLang="en-US"/>
              <a:t>プーリング層</a:t>
            </a:r>
            <a:endParaRPr kumimoji="1" lang="en-US" altLang="ja-JP" dirty="0"/>
          </a:p>
          <a:p>
            <a:pPr lvl="1"/>
            <a:r>
              <a:rPr lang="en-US" altLang="ja-JP" dirty="0"/>
              <a:t>Dense : </a:t>
            </a:r>
            <a:r>
              <a:rPr lang="ja-JP" altLang="en-US"/>
              <a:t>全結合層</a:t>
            </a:r>
            <a:endParaRPr lang="en-US" altLang="ja-JP" dirty="0"/>
          </a:p>
          <a:p>
            <a:r>
              <a:rPr lang="en-US" altLang="ja-JP" dirty="0"/>
              <a:t>model</a:t>
            </a:r>
            <a:r>
              <a:rPr lang="ja-JP" altLang="en-US"/>
              <a:t>に層を一つ一つ</a:t>
            </a:r>
            <a:r>
              <a:rPr lang="en-US" altLang="ja-JP" dirty="0"/>
              <a:t> add </a:t>
            </a:r>
            <a:r>
              <a:rPr lang="ja-JP" altLang="en-US"/>
              <a:t>していく</a:t>
            </a:r>
            <a:endParaRPr lang="en-US" altLang="ja-JP" dirty="0"/>
          </a:p>
        </p:txBody>
      </p:sp>
      <p:pic>
        <p:nvPicPr>
          <p:cNvPr id="7" name="図 6">
            <a:extLst>
              <a:ext uri="{FF2B5EF4-FFF2-40B4-BE49-F238E27FC236}">
                <a16:creationId xmlns:a16="http://schemas.microsoft.com/office/drawing/2014/main" id="{E3422384-F30C-F947-91E3-8AE7B541501D}"/>
              </a:ext>
            </a:extLst>
          </p:cNvPr>
          <p:cNvPicPr>
            <a:picLocks noChangeAspect="1"/>
          </p:cNvPicPr>
          <p:nvPr/>
        </p:nvPicPr>
        <p:blipFill>
          <a:blip r:embed="rId2"/>
          <a:stretch>
            <a:fillRect/>
          </a:stretch>
        </p:blipFill>
        <p:spPr>
          <a:xfrm>
            <a:off x="536575" y="3289041"/>
            <a:ext cx="8293100" cy="3327400"/>
          </a:xfrm>
          <a:prstGeom prst="rect">
            <a:avLst/>
          </a:prstGeom>
        </p:spPr>
      </p:pic>
    </p:spTree>
    <p:extLst>
      <p:ext uri="{BB962C8B-B14F-4D97-AF65-F5344CB8AC3E}">
        <p14:creationId xmlns:p14="http://schemas.microsoft.com/office/powerpoint/2010/main" val="22593122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DD73F7A-162C-D34F-B415-2B7EB75D0E07}"/>
              </a:ext>
            </a:extLst>
          </p:cNvPr>
          <p:cNvSpPr>
            <a:spLocks noGrp="1"/>
          </p:cNvSpPr>
          <p:nvPr>
            <p:ph type="title"/>
          </p:nvPr>
        </p:nvSpPr>
        <p:spPr/>
        <p:txBody>
          <a:bodyPr/>
          <a:lstStyle/>
          <a:p>
            <a:r>
              <a:rPr kumimoji="1" lang="en-US" altLang="ja-JP" dirty="0" err="1"/>
              <a:t>Keras</a:t>
            </a:r>
            <a:r>
              <a:rPr kumimoji="1" lang="ja-JP" altLang="en-US"/>
              <a:t>で</a:t>
            </a:r>
            <a:r>
              <a:rPr kumimoji="1" lang="en-US" altLang="ja-JP" dirty="0"/>
              <a:t>MNIST</a:t>
            </a:r>
            <a:r>
              <a:rPr kumimoji="1" lang="ja-JP" altLang="en-US"/>
              <a:t>を分類</a:t>
            </a:r>
            <a:r>
              <a:rPr kumimoji="1" lang="en-US" altLang="ja-JP" dirty="0"/>
              <a:t> 4/</a:t>
            </a:r>
            <a:endParaRPr kumimoji="1" lang="ja-JP" altLang="en-US"/>
          </a:p>
        </p:txBody>
      </p:sp>
      <p:sp>
        <p:nvSpPr>
          <p:cNvPr id="3" name="コンテンツ プレースホルダー 2">
            <a:extLst>
              <a:ext uri="{FF2B5EF4-FFF2-40B4-BE49-F238E27FC236}">
                <a16:creationId xmlns:a16="http://schemas.microsoft.com/office/drawing/2014/main" id="{3F4B8367-F3D7-4D49-A69A-B92CA1DF0234}"/>
              </a:ext>
            </a:extLst>
          </p:cNvPr>
          <p:cNvSpPr>
            <a:spLocks noGrp="1"/>
          </p:cNvSpPr>
          <p:nvPr>
            <p:ph idx="1"/>
          </p:nvPr>
        </p:nvSpPr>
        <p:spPr>
          <a:xfrm>
            <a:off x="517437" y="1825625"/>
            <a:ext cx="3943351" cy="4351338"/>
          </a:xfrm>
        </p:spPr>
        <p:txBody>
          <a:bodyPr/>
          <a:lstStyle/>
          <a:p>
            <a:r>
              <a:rPr lang="en-US" altLang="ja-JP" dirty="0"/>
              <a:t>MNIST</a:t>
            </a:r>
            <a:r>
              <a:rPr lang="ja-JP" altLang="en-US"/>
              <a:t>のロード</a:t>
            </a:r>
            <a:endParaRPr lang="en-US" altLang="ja-JP" dirty="0"/>
          </a:p>
          <a:p>
            <a:r>
              <a:rPr lang="ja-JP" altLang="en-US"/>
              <a:t>ラベルを</a:t>
            </a:r>
            <a:r>
              <a:rPr lang="en-US" altLang="ja-JP" dirty="0"/>
              <a:t>one hot vector</a:t>
            </a:r>
            <a:r>
              <a:rPr lang="ja-JP" altLang="en-US"/>
              <a:t>化</a:t>
            </a:r>
            <a:endParaRPr lang="en-US" altLang="ja-JP" dirty="0"/>
          </a:p>
          <a:p>
            <a:pPr lvl="1"/>
            <a:r>
              <a:rPr lang="ja-JP" altLang="en-US"/>
              <a:t>正解クラスに対応した場所だけ</a:t>
            </a:r>
            <a:r>
              <a:rPr lang="en-US" altLang="ja-JP" dirty="0"/>
              <a:t>1</a:t>
            </a:r>
            <a:r>
              <a:rPr lang="ja-JP" altLang="en-US"/>
              <a:t>，</a:t>
            </a:r>
            <a:r>
              <a:rPr kumimoji="1" lang="ja-JP" altLang="en-US"/>
              <a:t>他は</a:t>
            </a:r>
            <a:r>
              <a:rPr kumimoji="1" lang="en-US" altLang="ja-JP" dirty="0"/>
              <a:t>0</a:t>
            </a:r>
            <a:r>
              <a:rPr kumimoji="1" lang="ja-JP" altLang="en-US"/>
              <a:t>のベクトル</a:t>
            </a:r>
            <a:endParaRPr kumimoji="1" lang="en-US" altLang="ja-JP" dirty="0"/>
          </a:p>
          <a:p>
            <a:pPr lvl="1"/>
            <a:endParaRPr lang="en-US" altLang="ja-JP" dirty="0"/>
          </a:p>
          <a:p>
            <a:r>
              <a:rPr lang="ja-JP" altLang="en-US"/>
              <a:t>モデルの</a:t>
            </a:r>
            <a:r>
              <a:rPr lang="en-US" altLang="ja-JP" dirty="0"/>
              <a:t>compile</a:t>
            </a:r>
            <a:r>
              <a:rPr lang="ja-JP" altLang="en-US"/>
              <a:t>と</a:t>
            </a:r>
            <a:r>
              <a:rPr lang="en-US" altLang="ja-JP" dirty="0"/>
              <a:t>fit</a:t>
            </a:r>
          </a:p>
          <a:p>
            <a:r>
              <a:rPr lang="ja-JP" altLang="en-US"/>
              <a:t>試しに訓練データから</a:t>
            </a:r>
            <a:r>
              <a:rPr lang="en-US" altLang="ja-JP" dirty="0"/>
              <a:t>1</a:t>
            </a:r>
            <a:r>
              <a:rPr lang="ja-JP" altLang="en-US"/>
              <a:t>つ抜いて</a:t>
            </a:r>
            <a:r>
              <a:rPr lang="en-US" altLang="ja-JP" dirty="0"/>
              <a:t> predict</a:t>
            </a:r>
          </a:p>
          <a:p>
            <a:pPr lvl="1"/>
            <a:r>
              <a:rPr lang="en-US" altLang="ja-JP" dirty="0"/>
              <a:t>predict</a:t>
            </a:r>
            <a:r>
              <a:rPr lang="ja-JP" altLang="en-US"/>
              <a:t>の戻り値の配列で，一番大きな値を持つインデックスを分類結果とする</a:t>
            </a:r>
            <a:endParaRPr lang="en-US" altLang="ja-JP" dirty="0"/>
          </a:p>
          <a:p>
            <a:pPr lvl="1"/>
            <a:r>
              <a:rPr lang="en-US" altLang="ja-JP" dirty="0"/>
              <a:t>[0.1, 0.1, 0.1, 0.5] </a:t>
            </a:r>
            <a:r>
              <a:rPr lang="ja-JP" altLang="en-US"/>
              <a:t>なら</a:t>
            </a:r>
            <a:r>
              <a:rPr lang="en-US" altLang="ja-JP" dirty="0"/>
              <a:t> </a:t>
            </a:r>
            <a:r>
              <a:rPr lang="ja-JP" altLang="en-US"/>
              <a:t>分類結果は</a:t>
            </a:r>
            <a:r>
              <a:rPr lang="en-US" altLang="ja-JP" dirty="0"/>
              <a:t> 3</a:t>
            </a:r>
          </a:p>
          <a:p>
            <a:endParaRPr kumimoji="1" lang="en-US" altLang="ja-JP" dirty="0"/>
          </a:p>
        </p:txBody>
      </p:sp>
      <p:pic>
        <p:nvPicPr>
          <p:cNvPr id="5" name="図 4">
            <a:extLst>
              <a:ext uri="{FF2B5EF4-FFF2-40B4-BE49-F238E27FC236}">
                <a16:creationId xmlns:a16="http://schemas.microsoft.com/office/drawing/2014/main" id="{A6E01740-8594-124C-BB41-F83DD9CD122A}"/>
              </a:ext>
            </a:extLst>
          </p:cNvPr>
          <p:cNvPicPr>
            <a:picLocks noChangeAspect="1"/>
          </p:cNvPicPr>
          <p:nvPr/>
        </p:nvPicPr>
        <p:blipFill>
          <a:blip r:embed="rId2"/>
          <a:stretch>
            <a:fillRect/>
          </a:stretch>
        </p:blipFill>
        <p:spPr>
          <a:xfrm>
            <a:off x="4460788" y="1554764"/>
            <a:ext cx="5398432" cy="5177908"/>
          </a:xfrm>
          <a:prstGeom prst="rect">
            <a:avLst/>
          </a:prstGeom>
        </p:spPr>
      </p:pic>
    </p:spTree>
    <p:extLst>
      <p:ext uri="{BB962C8B-B14F-4D97-AF65-F5344CB8AC3E}">
        <p14:creationId xmlns:p14="http://schemas.microsoft.com/office/powerpoint/2010/main" val="29137407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61CE8E01-AA42-634F-A4FC-9DC3C02548B5}"/>
              </a:ext>
            </a:extLst>
          </p:cNvPr>
          <p:cNvPicPr>
            <a:picLocks noChangeAspect="1"/>
          </p:cNvPicPr>
          <p:nvPr/>
        </p:nvPicPr>
        <p:blipFill>
          <a:blip r:embed="rId2"/>
          <a:stretch>
            <a:fillRect/>
          </a:stretch>
        </p:blipFill>
        <p:spPr>
          <a:xfrm>
            <a:off x="3669957" y="1690689"/>
            <a:ext cx="5474043" cy="4015946"/>
          </a:xfrm>
          <a:prstGeom prst="rect">
            <a:avLst/>
          </a:prstGeom>
        </p:spPr>
      </p:pic>
      <p:sp>
        <p:nvSpPr>
          <p:cNvPr id="2" name="タイトル 1">
            <a:extLst>
              <a:ext uri="{FF2B5EF4-FFF2-40B4-BE49-F238E27FC236}">
                <a16:creationId xmlns:a16="http://schemas.microsoft.com/office/drawing/2014/main" id="{3C34C515-9311-564E-B38B-9B91BB84ED90}"/>
              </a:ext>
            </a:extLst>
          </p:cNvPr>
          <p:cNvSpPr>
            <a:spLocks noGrp="1"/>
          </p:cNvSpPr>
          <p:nvPr>
            <p:ph type="title"/>
          </p:nvPr>
        </p:nvSpPr>
        <p:spPr/>
        <p:txBody>
          <a:bodyPr/>
          <a:lstStyle/>
          <a:p>
            <a:r>
              <a:rPr kumimoji="1" lang="en-US" altLang="ja-JP" dirty="0" err="1"/>
              <a:t>Keras</a:t>
            </a:r>
            <a:r>
              <a:rPr kumimoji="1" lang="ja-JP" altLang="en-US"/>
              <a:t>で</a:t>
            </a:r>
            <a:r>
              <a:rPr kumimoji="1" lang="en-US" altLang="ja-JP" dirty="0"/>
              <a:t>MNIST</a:t>
            </a:r>
            <a:r>
              <a:rPr kumimoji="1" lang="ja-JP" altLang="en-US"/>
              <a:t>を分類</a:t>
            </a:r>
            <a:r>
              <a:rPr kumimoji="1" lang="en-US" altLang="ja-JP" dirty="0"/>
              <a:t> 5/</a:t>
            </a:r>
            <a:endParaRPr kumimoji="1" lang="ja-JP" altLang="en-US"/>
          </a:p>
        </p:txBody>
      </p:sp>
      <p:sp>
        <p:nvSpPr>
          <p:cNvPr id="3" name="コンテンツ プレースホルダー 2">
            <a:extLst>
              <a:ext uri="{FF2B5EF4-FFF2-40B4-BE49-F238E27FC236}">
                <a16:creationId xmlns:a16="http://schemas.microsoft.com/office/drawing/2014/main" id="{45580A54-1C97-EF46-AD6B-7D34DC98C69E}"/>
              </a:ext>
            </a:extLst>
          </p:cNvPr>
          <p:cNvSpPr>
            <a:spLocks noGrp="1"/>
          </p:cNvSpPr>
          <p:nvPr>
            <p:ph idx="1"/>
          </p:nvPr>
        </p:nvSpPr>
        <p:spPr>
          <a:xfrm>
            <a:off x="439009" y="1837982"/>
            <a:ext cx="3354515" cy="4351338"/>
          </a:xfrm>
        </p:spPr>
        <p:txBody>
          <a:bodyPr/>
          <a:lstStyle/>
          <a:p>
            <a:r>
              <a:rPr kumimoji="1" lang="ja-JP" altLang="en-US"/>
              <a:t>実行結果</a:t>
            </a:r>
            <a:endParaRPr kumimoji="1" lang="en-US" altLang="ja-JP" dirty="0"/>
          </a:p>
          <a:p>
            <a:pPr lvl="1"/>
            <a:r>
              <a:rPr kumimoji="1" lang="ja-JP" altLang="en-US">
                <a:solidFill>
                  <a:srgbClr val="FF0000"/>
                </a:solidFill>
              </a:rPr>
              <a:t>検証データ正当率</a:t>
            </a:r>
            <a:r>
              <a:rPr kumimoji="1" lang="en-US" altLang="ja-JP" dirty="0">
                <a:solidFill>
                  <a:srgbClr val="FF0000"/>
                </a:solidFill>
              </a:rPr>
              <a:t> 98%</a:t>
            </a:r>
          </a:p>
          <a:p>
            <a:pPr lvl="1"/>
            <a:r>
              <a:rPr lang="ja-JP" altLang="en-US">
                <a:solidFill>
                  <a:srgbClr val="FF0000"/>
                </a:solidFill>
              </a:rPr>
              <a:t>テストで入れたデータの分類にも成功</a:t>
            </a:r>
            <a:endParaRPr kumimoji="1" lang="ja-JP" altLang="en-US">
              <a:solidFill>
                <a:srgbClr val="FF0000"/>
              </a:solidFill>
            </a:endParaRPr>
          </a:p>
        </p:txBody>
      </p:sp>
      <p:sp>
        <p:nvSpPr>
          <p:cNvPr id="6" name="角丸四角形 5">
            <a:extLst>
              <a:ext uri="{FF2B5EF4-FFF2-40B4-BE49-F238E27FC236}">
                <a16:creationId xmlns:a16="http://schemas.microsoft.com/office/drawing/2014/main" id="{6311135E-8937-2B4C-8E45-3B305E2B58B3}"/>
              </a:ext>
            </a:extLst>
          </p:cNvPr>
          <p:cNvSpPr/>
          <p:nvPr/>
        </p:nvSpPr>
        <p:spPr>
          <a:xfrm>
            <a:off x="7603915" y="5070643"/>
            <a:ext cx="1131624" cy="218623"/>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角丸四角形 6">
            <a:extLst>
              <a:ext uri="{FF2B5EF4-FFF2-40B4-BE49-F238E27FC236}">
                <a16:creationId xmlns:a16="http://schemas.microsoft.com/office/drawing/2014/main" id="{C5DA353E-7C50-6B4E-8585-BC84527E3567}"/>
              </a:ext>
            </a:extLst>
          </p:cNvPr>
          <p:cNvSpPr/>
          <p:nvPr/>
        </p:nvSpPr>
        <p:spPr>
          <a:xfrm>
            <a:off x="3925159" y="5289266"/>
            <a:ext cx="939114" cy="416152"/>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200033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E8F3635-915B-B74F-8084-9204CB7F6D7B}"/>
              </a:ext>
            </a:extLst>
          </p:cNvPr>
          <p:cNvSpPr>
            <a:spLocks noGrp="1"/>
          </p:cNvSpPr>
          <p:nvPr>
            <p:ph type="title"/>
          </p:nvPr>
        </p:nvSpPr>
        <p:spPr/>
        <p:txBody>
          <a:bodyPr/>
          <a:lstStyle/>
          <a:p>
            <a:r>
              <a:rPr kumimoji="1" lang="ja-JP" altLang="en-US"/>
              <a:t>より実戦的な課題</a:t>
            </a:r>
          </a:p>
        </p:txBody>
      </p:sp>
      <p:sp>
        <p:nvSpPr>
          <p:cNvPr id="3" name="コンテンツ プレースホルダー 2">
            <a:extLst>
              <a:ext uri="{FF2B5EF4-FFF2-40B4-BE49-F238E27FC236}">
                <a16:creationId xmlns:a16="http://schemas.microsoft.com/office/drawing/2014/main" id="{ABA313D2-AF9A-6C46-9035-0D1E1BB1E56D}"/>
              </a:ext>
            </a:extLst>
          </p:cNvPr>
          <p:cNvSpPr>
            <a:spLocks noGrp="1"/>
          </p:cNvSpPr>
          <p:nvPr>
            <p:ph idx="1"/>
          </p:nvPr>
        </p:nvSpPr>
        <p:spPr>
          <a:xfrm>
            <a:off x="628650" y="1825625"/>
            <a:ext cx="7650377" cy="4351338"/>
          </a:xfrm>
        </p:spPr>
        <p:txBody>
          <a:bodyPr/>
          <a:lstStyle/>
          <a:p>
            <a:r>
              <a:rPr lang="en-US" altLang="ja-JP" dirty="0"/>
              <a:t>Dogs vs. Cats Redux: Kernels Edition</a:t>
            </a:r>
          </a:p>
          <a:p>
            <a:pPr lvl="1"/>
            <a:r>
              <a:rPr lang="ja-JP" altLang="en-US"/>
              <a:t>犬と猫の写真を分類する</a:t>
            </a:r>
            <a:r>
              <a:rPr lang="en-US" altLang="ja-JP" dirty="0"/>
              <a:t> (</a:t>
            </a:r>
            <a:r>
              <a:rPr lang="ja-JP" altLang="en-US"/>
              <a:t>例：下図</a:t>
            </a:r>
            <a:r>
              <a:rPr lang="en-US" altLang="ja-JP" dirty="0"/>
              <a:t>)</a:t>
            </a:r>
          </a:p>
          <a:p>
            <a:pPr lvl="1"/>
            <a:r>
              <a:rPr lang="en-US" altLang="ja-JP" dirty="0"/>
              <a:t>Kaggle</a:t>
            </a:r>
            <a:r>
              <a:rPr lang="ja-JP" altLang="en-US"/>
              <a:t>の課題の一つ，犬猫写真データセットが公開されている</a:t>
            </a:r>
            <a:endParaRPr lang="en-US" altLang="ja-JP" dirty="0"/>
          </a:p>
          <a:p>
            <a:pPr lvl="1"/>
            <a:r>
              <a:rPr lang="en-US" altLang="ja-JP" dirty="0">
                <a:hlinkClick r:id="rId2"/>
              </a:rPr>
              <a:t>https://www.kaggle.com/c/dogs-vs-cats-redux-kernels-edition</a:t>
            </a:r>
            <a:endParaRPr lang="en-US" altLang="ja-JP" dirty="0"/>
          </a:p>
          <a:p>
            <a:pPr lvl="1"/>
            <a:endParaRPr lang="en-US" altLang="ja-JP" dirty="0"/>
          </a:p>
          <a:p>
            <a:r>
              <a:rPr lang="ja-JP" altLang="en-US"/>
              <a:t>先ほどの</a:t>
            </a:r>
            <a:r>
              <a:rPr lang="en-US" altLang="ja-JP" dirty="0"/>
              <a:t>MNIST</a:t>
            </a:r>
            <a:r>
              <a:rPr lang="ja-JP" altLang="en-US"/>
              <a:t>分類の考え方を応用して分類モデルを作る</a:t>
            </a:r>
            <a:endParaRPr lang="en-US" altLang="ja-JP" dirty="0"/>
          </a:p>
        </p:txBody>
      </p:sp>
      <p:pic>
        <p:nvPicPr>
          <p:cNvPr id="5" name="図 4">
            <a:extLst>
              <a:ext uri="{FF2B5EF4-FFF2-40B4-BE49-F238E27FC236}">
                <a16:creationId xmlns:a16="http://schemas.microsoft.com/office/drawing/2014/main" id="{A016CCF8-B0ED-C240-ADBB-BC853CFBB4BA}"/>
              </a:ext>
            </a:extLst>
          </p:cNvPr>
          <p:cNvPicPr>
            <a:picLocks noChangeAspect="1"/>
          </p:cNvPicPr>
          <p:nvPr/>
        </p:nvPicPr>
        <p:blipFill>
          <a:blip r:embed="rId3"/>
          <a:stretch>
            <a:fillRect/>
          </a:stretch>
        </p:blipFill>
        <p:spPr>
          <a:xfrm>
            <a:off x="1205642" y="4385446"/>
            <a:ext cx="2723230" cy="1926453"/>
          </a:xfrm>
          <a:prstGeom prst="rect">
            <a:avLst/>
          </a:prstGeom>
        </p:spPr>
      </p:pic>
      <p:pic>
        <p:nvPicPr>
          <p:cNvPr id="7" name="図 6">
            <a:extLst>
              <a:ext uri="{FF2B5EF4-FFF2-40B4-BE49-F238E27FC236}">
                <a16:creationId xmlns:a16="http://schemas.microsoft.com/office/drawing/2014/main" id="{752BCD1A-70A1-1748-ABAE-30C409154516}"/>
              </a:ext>
            </a:extLst>
          </p:cNvPr>
          <p:cNvPicPr>
            <a:picLocks noChangeAspect="1"/>
          </p:cNvPicPr>
          <p:nvPr/>
        </p:nvPicPr>
        <p:blipFill>
          <a:blip r:embed="rId4"/>
          <a:stretch>
            <a:fillRect/>
          </a:stretch>
        </p:blipFill>
        <p:spPr>
          <a:xfrm>
            <a:off x="4895353" y="4392561"/>
            <a:ext cx="2590074" cy="1919338"/>
          </a:xfrm>
          <a:prstGeom prst="rect">
            <a:avLst/>
          </a:prstGeom>
        </p:spPr>
      </p:pic>
    </p:spTree>
    <p:extLst>
      <p:ext uri="{BB962C8B-B14F-4D97-AF65-F5344CB8AC3E}">
        <p14:creationId xmlns:p14="http://schemas.microsoft.com/office/powerpoint/2010/main" val="40119655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635B4FA-7771-1544-97C4-6A0780F8A3F1}"/>
              </a:ext>
            </a:extLst>
          </p:cNvPr>
          <p:cNvSpPr>
            <a:spLocks noGrp="1"/>
          </p:cNvSpPr>
          <p:nvPr>
            <p:ph type="title"/>
          </p:nvPr>
        </p:nvSpPr>
        <p:spPr/>
        <p:txBody>
          <a:bodyPr/>
          <a:lstStyle/>
          <a:p>
            <a:r>
              <a:rPr kumimoji="1" lang="ja-JP" altLang="en-US"/>
              <a:t>犬猫分類</a:t>
            </a:r>
            <a:r>
              <a:rPr kumimoji="1" lang="en-US" altLang="ja-JP" dirty="0"/>
              <a:t> 1/18</a:t>
            </a:r>
            <a:endParaRPr kumimoji="1" lang="ja-JP" altLang="en-US"/>
          </a:p>
        </p:txBody>
      </p:sp>
      <p:sp>
        <p:nvSpPr>
          <p:cNvPr id="3" name="コンテンツ プレースホルダー 2">
            <a:extLst>
              <a:ext uri="{FF2B5EF4-FFF2-40B4-BE49-F238E27FC236}">
                <a16:creationId xmlns:a16="http://schemas.microsoft.com/office/drawing/2014/main" id="{2FA5F22C-6C78-4A40-B1C9-23620FDE4D7D}"/>
              </a:ext>
            </a:extLst>
          </p:cNvPr>
          <p:cNvSpPr>
            <a:spLocks noGrp="1"/>
          </p:cNvSpPr>
          <p:nvPr>
            <p:ph idx="1"/>
          </p:nvPr>
        </p:nvSpPr>
        <p:spPr>
          <a:xfrm>
            <a:off x="628650" y="1825625"/>
            <a:ext cx="7563880" cy="4351338"/>
          </a:xfrm>
        </p:spPr>
        <p:txBody>
          <a:bodyPr/>
          <a:lstStyle/>
          <a:p>
            <a:r>
              <a:rPr lang="ja-JP" altLang="en-US"/>
              <a:t>まずは先ほどの</a:t>
            </a:r>
            <a:r>
              <a:rPr lang="en-US" altLang="ja-JP" dirty="0"/>
              <a:t>MNIST</a:t>
            </a:r>
            <a:r>
              <a:rPr lang="ja-JP" altLang="en-US"/>
              <a:t>とほぼ同じネットワーク構成で分類モデルを作ってみる</a:t>
            </a:r>
            <a:endParaRPr lang="en-US" altLang="ja-JP" dirty="0"/>
          </a:p>
          <a:p>
            <a:pPr lvl="1"/>
            <a:r>
              <a:rPr kumimoji="1" lang="ja-JP" altLang="en-US"/>
              <a:t>畳み込み層</a:t>
            </a:r>
            <a:r>
              <a:rPr kumimoji="1" lang="en-US" altLang="ja-JP" dirty="0"/>
              <a:t>2</a:t>
            </a:r>
            <a:r>
              <a:rPr kumimoji="1" lang="ja-JP" altLang="en-US"/>
              <a:t>層</a:t>
            </a:r>
            <a:r>
              <a:rPr kumimoji="1" lang="en-US" altLang="ja-JP" dirty="0"/>
              <a:t> + </a:t>
            </a:r>
            <a:r>
              <a:rPr kumimoji="1" lang="ja-JP" altLang="en-US"/>
              <a:t>全結合層</a:t>
            </a:r>
            <a:endParaRPr kumimoji="1" lang="en-US" altLang="ja-JP" dirty="0"/>
          </a:p>
          <a:p>
            <a:pPr lvl="1"/>
            <a:endParaRPr lang="en-US" altLang="ja-JP" dirty="0"/>
          </a:p>
          <a:p>
            <a:r>
              <a:rPr lang="ja-JP" altLang="en-US"/>
              <a:t>訓練に使える写真</a:t>
            </a:r>
            <a:r>
              <a:rPr kumimoji="1" lang="ja-JP" altLang="en-US"/>
              <a:t>数は</a:t>
            </a:r>
            <a:r>
              <a:rPr kumimoji="1" lang="en-US" altLang="ja-JP" dirty="0"/>
              <a:t> </a:t>
            </a:r>
            <a:r>
              <a:rPr kumimoji="1" lang="ja-JP" altLang="en-US"/>
              <a:t>犬</a:t>
            </a:r>
            <a:r>
              <a:rPr kumimoji="1" lang="en-US" altLang="ja-JP" dirty="0"/>
              <a:t>1000</a:t>
            </a:r>
            <a:r>
              <a:rPr kumimoji="1" lang="ja-JP" altLang="en-US"/>
              <a:t>枚，猫</a:t>
            </a:r>
            <a:r>
              <a:rPr kumimoji="1" lang="en-US" altLang="ja-JP" dirty="0"/>
              <a:t>1000</a:t>
            </a:r>
            <a:r>
              <a:rPr kumimoji="1" lang="ja-JP" altLang="en-US"/>
              <a:t>枚</a:t>
            </a:r>
            <a:endParaRPr kumimoji="1" lang="en-US" altLang="ja-JP" dirty="0"/>
          </a:p>
          <a:p>
            <a:pPr lvl="1"/>
            <a:r>
              <a:rPr lang="ja-JP" altLang="en-US"/>
              <a:t>検証用で別口に犬</a:t>
            </a:r>
            <a:r>
              <a:rPr lang="en-US" altLang="ja-JP" dirty="0"/>
              <a:t>400</a:t>
            </a:r>
            <a:r>
              <a:rPr lang="ja-JP" altLang="en-US"/>
              <a:t>枚，猫</a:t>
            </a:r>
            <a:r>
              <a:rPr lang="en-US" altLang="ja-JP" dirty="0"/>
              <a:t>400</a:t>
            </a:r>
            <a:r>
              <a:rPr lang="ja-JP" altLang="en-US"/>
              <a:t>枚ある</a:t>
            </a:r>
            <a:endParaRPr lang="en-US" altLang="ja-JP" dirty="0"/>
          </a:p>
          <a:p>
            <a:pPr lvl="1"/>
            <a:r>
              <a:rPr kumimoji="1" lang="ja-JP" altLang="en-US">
                <a:solidFill>
                  <a:schemeClr val="bg2">
                    <a:lumMod val="90000"/>
                  </a:schemeClr>
                </a:solidFill>
              </a:rPr>
              <a:t>本当はもっとあるけど，今回勉強のためにあえて使いません．．．</a:t>
            </a:r>
            <a:endParaRPr kumimoji="1" lang="en-US" altLang="ja-JP" dirty="0">
              <a:solidFill>
                <a:schemeClr val="bg2">
                  <a:lumMod val="90000"/>
                </a:schemeClr>
              </a:solidFill>
            </a:endParaRPr>
          </a:p>
          <a:p>
            <a:pPr lvl="1"/>
            <a:endParaRPr lang="en-US" altLang="ja-JP" dirty="0">
              <a:solidFill>
                <a:schemeClr val="bg2">
                  <a:lumMod val="90000"/>
                </a:schemeClr>
              </a:solidFill>
            </a:endParaRPr>
          </a:p>
          <a:p>
            <a:r>
              <a:rPr kumimoji="1" lang="ja-JP" altLang="en-US"/>
              <a:t>データ数が心もとないので水増しする</a:t>
            </a:r>
            <a:endParaRPr kumimoji="1" lang="en-US" altLang="ja-JP" dirty="0"/>
          </a:p>
          <a:p>
            <a:pPr lvl="1"/>
            <a:r>
              <a:rPr kumimoji="1" lang="en-US" altLang="ja-JP" dirty="0"/>
              <a:t>Data Augmentation</a:t>
            </a:r>
          </a:p>
          <a:p>
            <a:pPr lvl="1"/>
            <a:r>
              <a:rPr lang="ja-JP" altLang="en-US"/>
              <a:t>画像を回転させたり，反転させたり，サイズ変えたりして水増し</a:t>
            </a:r>
            <a:endParaRPr kumimoji="1" lang="en-US" altLang="ja-JP" dirty="0"/>
          </a:p>
        </p:txBody>
      </p:sp>
    </p:spTree>
    <p:extLst>
      <p:ext uri="{BB962C8B-B14F-4D97-AF65-F5344CB8AC3E}">
        <p14:creationId xmlns:p14="http://schemas.microsoft.com/office/powerpoint/2010/main" val="24021399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D345D01-E71A-174D-9C7C-41A4A6922CF1}"/>
              </a:ext>
            </a:extLst>
          </p:cNvPr>
          <p:cNvSpPr>
            <a:spLocks noGrp="1"/>
          </p:cNvSpPr>
          <p:nvPr>
            <p:ph type="title"/>
          </p:nvPr>
        </p:nvSpPr>
        <p:spPr/>
        <p:txBody>
          <a:bodyPr/>
          <a:lstStyle/>
          <a:p>
            <a:r>
              <a:rPr kumimoji="1" lang="ja-JP" altLang="en-US"/>
              <a:t>犬猫分類</a:t>
            </a:r>
            <a:r>
              <a:rPr kumimoji="1" lang="en-US" altLang="ja-JP" dirty="0"/>
              <a:t> 2/18</a:t>
            </a:r>
            <a:endParaRPr kumimoji="1" lang="ja-JP" altLang="en-US"/>
          </a:p>
        </p:txBody>
      </p:sp>
      <p:sp>
        <p:nvSpPr>
          <p:cNvPr id="3" name="コンテンツ プレースホルダー 2">
            <a:extLst>
              <a:ext uri="{FF2B5EF4-FFF2-40B4-BE49-F238E27FC236}">
                <a16:creationId xmlns:a16="http://schemas.microsoft.com/office/drawing/2014/main" id="{4D65884C-7132-A84B-B8A0-7D11A02FD18F}"/>
              </a:ext>
            </a:extLst>
          </p:cNvPr>
          <p:cNvSpPr>
            <a:spLocks noGrp="1"/>
          </p:cNvSpPr>
          <p:nvPr>
            <p:ph idx="1"/>
          </p:nvPr>
        </p:nvSpPr>
        <p:spPr>
          <a:xfrm>
            <a:off x="404835" y="1837981"/>
            <a:ext cx="7886700" cy="4351338"/>
          </a:xfrm>
        </p:spPr>
        <p:txBody>
          <a:bodyPr/>
          <a:lstStyle/>
          <a:p>
            <a:r>
              <a:rPr kumimoji="1" lang="ja-JP" altLang="en-US"/>
              <a:t>以下</a:t>
            </a:r>
            <a:r>
              <a:rPr lang="ja-JP" altLang="en-US"/>
              <a:t>「犬猫分類器作成」参照</a:t>
            </a:r>
            <a:endParaRPr kumimoji="1" lang="en-US" altLang="ja-JP" dirty="0"/>
          </a:p>
          <a:p>
            <a:r>
              <a:rPr kumimoji="1" lang="ja-JP" altLang="en-US"/>
              <a:t>前置き</a:t>
            </a:r>
            <a:endParaRPr kumimoji="1" lang="en-US" altLang="ja-JP" dirty="0"/>
          </a:p>
          <a:p>
            <a:pPr lvl="1"/>
            <a:r>
              <a:rPr lang="ja-JP" altLang="en-US"/>
              <a:t>必要なライブラリのインポート</a:t>
            </a:r>
            <a:endParaRPr lang="en-US" altLang="ja-JP" dirty="0"/>
          </a:p>
          <a:p>
            <a:pPr lvl="1"/>
            <a:r>
              <a:rPr lang="ja-JP" altLang="en-US"/>
              <a:t>正答率記録用関数の定義</a:t>
            </a:r>
            <a:endParaRPr lang="en-US" altLang="ja-JP" dirty="0"/>
          </a:p>
          <a:p>
            <a:pPr lvl="1"/>
            <a:r>
              <a:rPr lang="ja-JP" altLang="en-US"/>
              <a:t>各種ハイパパラメータ設定</a:t>
            </a:r>
            <a:endParaRPr lang="en-US" altLang="ja-JP" dirty="0"/>
          </a:p>
          <a:p>
            <a:pPr lvl="1"/>
            <a:endParaRPr kumimoji="1" lang="ja-JP" altLang="en-US"/>
          </a:p>
        </p:txBody>
      </p:sp>
      <p:pic>
        <p:nvPicPr>
          <p:cNvPr id="5" name="図 4">
            <a:extLst>
              <a:ext uri="{FF2B5EF4-FFF2-40B4-BE49-F238E27FC236}">
                <a16:creationId xmlns:a16="http://schemas.microsoft.com/office/drawing/2014/main" id="{4492B3C6-D5E4-244F-8E86-BF0335216BC2}"/>
              </a:ext>
            </a:extLst>
          </p:cNvPr>
          <p:cNvPicPr>
            <a:picLocks noChangeAspect="1"/>
          </p:cNvPicPr>
          <p:nvPr/>
        </p:nvPicPr>
        <p:blipFill>
          <a:blip r:embed="rId2"/>
          <a:stretch>
            <a:fillRect/>
          </a:stretch>
        </p:blipFill>
        <p:spPr>
          <a:xfrm>
            <a:off x="4839472" y="945644"/>
            <a:ext cx="3899693" cy="2130388"/>
          </a:xfrm>
          <a:prstGeom prst="rect">
            <a:avLst/>
          </a:prstGeom>
        </p:spPr>
      </p:pic>
      <p:pic>
        <p:nvPicPr>
          <p:cNvPr id="7" name="図 6">
            <a:extLst>
              <a:ext uri="{FF2B5EF4-FFF2-40B4-BE49-F238E27FC236}">
                <a16:creationId xmlns:a16="http://schemas.microsoft.com/office/drawing/2014/main" id="{8D9503CF-7588-4045-9649-B599E67F0EB0}"/>
              </a:ext>
            </a:extLst>
          </p:cNvPr>
          <p:cNvPicPr>
            <a:picLocks noChangeAspect="1"/>
          </p:cNvPicPr>
          <p:nvPr/>
        </p:nvPicPr>
        <p:blipFill>
          <a:blip r:embed="rId3"/>
          <a:stretch>
            <a:fillRect/>
          </a:stretch>
        </p:blipFill>
        <p:spPr>
          <a:xfrm>
            <a:off x="4720281" y="3338705"/>
            <a:ext cx="4423719" cy="1873250"/>
          </a:xfrm>
          <a:prstGeom prst="rect">
            <a:avLst/>
          </a:prstGeom>
        </p:spPr>
      </p:pic>
      <p:pic>
        <p:nvPicPr>
          <p:cNvPr id="9" name="図 8">
            <a:extLst>
              <a:ext uri="{FF2B5EF4-FFF2-40B4-BE49-F238E27FC236}">
                <a16:creationId xmlns:a16="http://schemas.microsoft.com/office/drawing/2014/main" id="{7B222650-8A23-3947-A6E4-499BD8B8367E}"/>
              </a:ext>
            </a:extLst>
          </p:cNvPr>
          <p:cNvPicPr>
            <a:picLocks noChangeAspect="1"/>
          </p:cNvPicPr>
          <p:nvPr/>
        </p:nvPicPr>
        <p:blipFill>
          <a:blip r:embed="rId4"/>
          <a:stretch>
            <a:fillRect/>
          </a:stretch>
        </p:blipFill>
        <p:spPr>
          <a:xfrm>
            <a:off x="4373129" y="5181460"/>
            <a:ext cx="4770871" cy="1617662"/>
          </a:xfrm>
          <a:prstGeom prst="rect">
            <a:avLst/>
          </a:prstGeom>
        </p:spPr>
      </p:pic>
    </p:spTree>
    <p:extLst>
      <p:ext uri="{BB962C8B-B14F-4D97-AF65-F5344CB8AC3E}">
        <p14:creationId xmlns:p14="http://schemas.microsoft.com/office/powerpoint/2010/main" val="10395884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3C2AD44-A170-B14A-A419-E194C9A50D5A}"/>
              </a:ext>
            </a:extLst>
          </p:cNvPr>
          <p:cNvSpPr>
            <a:spLocks noGrp="1"/>
          </p:cNvSpPr>
          <p:nvPr>
            <p:ph type="title"/>
          </p:nvPr>
        </p:nvSpPr>
        <p:spPr/>
        <p:txBody>
          <a:bodyPr/>
          <a:lstStyle/>
          <a:p>
            <a:r>
              <a:rPr kumimoji="1" lang="ja-JP" altLang="en-US"/>
              <a:t>犬猫分類</a:t>
            </a:r>
            <a:r>
              <a:rPr kumimoji="1" lang="en-US" altLang="ja-JP" dirty="0"/>
              <a:t> 3/18</a:t>
            </a:r>
            <a:endParaRPr kumimoji="1" lang="ja-JP" altLang="en-US"/>
          </a:p>
        </p:txBody>
      </p:sp>
      <p:sp>
        <p:nvSpPr>
          <p:cNvPr id="3" name="コンテンツ プレースホルダー 2">
            <a:extLst>
              <a:ext uri="{FF2B5EF4-FFF2-40B4-BE49-F238E27FC236}">
                <a16:creationId xmlns:a16="http://schemas.microsoft.com/office/drawing/2014/main" id="{D62D4282-92EF-B34A-BBC5-8B9330AC606A}"/>
              </a:ext>
            </a:extLst>
          </p:cNvPr>
          <p:cNvSpPr>
            <a:spLocks noGrp="1"/>
          </p:cNvSpPr>
          <p:nvPr>
            <p:ph idx="1"/>
          </p:nvPr>
        </p:nvSpPr>
        <p:spPr/>
        <p:txBody>
          <a:bodyPr/>
          <a:lstStyle/>
          <a:p>
            <a:r>
              <a:rPr kumimoji="1" lang="ja-JP" altLang="en-US"/>
              <a:t>自作モデル</a:t>
            </a:r>
            <a:endParaRPr kumimoji="1" lang="en-US" altLang="ja-JP" dirty="0"/>
          </a:p>
          <a:p>
            <a:pPr lvl="1"/>
            <a:r>
              <a:rPr kumimoji="1" lang="ja-JP" altLang="en-US"/>
              <a:t>畳み込み層</a:t>
            </a:r>
            <a:r>
              <a:rPr kumimoji="1" lang="en-US" altLang="ja-JP" dirty="0"/>
              <a:t>2</a:t>
            </a:r>
            <a:r>
              <a:rPr kumimoji="1" lang="ja-JP" altLang="en-US"/>
              <a:t>つ</a:t>
            </a:r>
            <a:endParaRPr kumimoji="1" lang="en-US" altLang="ja-JP" dirty="0"/>
          </a:p>
          <a:p>
            <a:pPr lvl="1"/>
            <a:r>
              <a:rPr lang="ja-JP" altLang="en-US"/>
              <a:t>全結合層</a:t>
            </a:r>
            <a:r>
              <a:rPr lang="en-US" altLang="ja-JP" dirty="0"/>
              <a:t>2</a:t>
            </a:r>
            <a:r>
              <a:rPr lang="ja-JP" altLang="en-US"/>
              <a:t>つ</a:t>
            </a:r>
            <a:endParaRPr lang="en-US" altLang="ja-JP" dirty="0"/>
          </a:p>
          <a:p>
            <a:pPr lvl="1"/>
            <a:endParaRPr kumimoji="1" lang="ja-JP" altLang="en-US"/>
          </a:p>
        </p:txBody>
      </p:sp>
      <p:pic>
        <p:nvPicPr>
          <p:cNvPr id="5" name="図 4">
            <a:extLst>
              <a:ext uri="{FF2B5EF4-FFF2-40B4-BE49-F238E27FC236}">
                <a16:creationId xmlns:a16="http://schemas.microsoft.com/office/drawing/2014/main" id="{AB884E85-0F58-5C4D-ADDB-9AB3719BDBEF}"/>
              </a:ext>
            </a:extLst>
          </p:cNvPr>
          <p:cNvPicPr>
            <a:picLocks noChangeAspect="1"/>
          </p:cNvPicPr>
          <p:nvPr/>
        </p:nvPicPr>
        <p:blipFill>
          <a:blip r:embed="rId2"/>
          <a:stretch>
            <a:fillRect/>
          </a:stretch>
        </p:blipFill>
        <p:spPr>
          <a:xfrm>
            <a:off x="3793649" y="1852967"/>
            <a:ext cx="5578263" cy="3152066"/>
          </a:xfrm>
          <a:prstGeom prst="rect">
            <a:avLst/>
          </a:prstGeom>
        </p:spPr>
      </p:pic>
    </p:spTree>
    <p:extLst>
      <p:ext uri="{BB962C8B-B14F-4D97-AF65-F5344CB8AC3E}">
        <p14:creationId xmlns:p14="http://schemas.microsoft.com/office/powerpoint/2010/main" val="1685939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81AC4EB-9D30-0F46-935B-8D2886E0EDA9}"/>
              </a:ext>
            </a:extLst>
          </p:cNvPr>
          <p:cNvSpPr>
            <a:spLocks noGrp="1"/>
          </p:cNvSpPr>
          <p:nvPr>
            <p:ph type="title"/>
          </p:nvPr>
        </p:nvSpPr>
        <p:spPr/>
        <p:txBody>
          <a:bodyPr/>
          <a:lstStyle/>
          <a:p>
            <a:r>
              <a:rPr kumimoji="1" lang="ja-JP" altLang="en-US"/>
              <a:t>本日の予定</a:t>
            </a:r>
          </a:p>
        </p:txBody>
      </p:sp>
      <p:sp>
        <p:nvSpPr>
          <p:cNvPr id="3" name="コンテンツ プレースホルダー 2">
            <a:extLst>
              <a:ext uri="{FF2B5EF4-FFF2-40B4-BE49-F238E27FC236}">
                <a16:creationId xmlns:a16="http://schemas.microsoft.com/office/drawing/2014/main" id="{3D7433EC-D9D3-9A47-BB69-998D5E3FE417}"/>
              </a:ext>
            </a:extLst>
          </p:cNvPr>
          <p:cNvSpPr>
            <a:spLocks noGrp="1"/>
          </p:cNvSpPr>
          <p:nvPr>
            <p:ph idx="1"/>
          </p:nvPr>
        </p:nvSpPr>
        <p:spPr/>
        <p:txBody>
          <a:bodyPr/>
          <a:lstStyle/>
          <a:p>
            <a:r>
              <a:rPr kumimoji="1" lang="en-US" altLang="ja-JP" dirty="0"/>
              <a:t>Google </a:t>
            </a:r>
            <a:r>
              <a:rPr kumimoji="1" lang="en-US" altLang="ja-JP" dirty="0" err="1"/>
              <a:t>Colaboratory</a:t>
            </a:r>
            <a:r>
              <a:rPr kumimoji="1" lang="en-US" altLang="ja-JP" dirty="0"/>
              <a:t> </a:t>
            </a:r>
            <a:r>
              <a:rPr kumimoji="1" lang="ja-JP" altLang="en-US"/>
              <a:t>のセットアップ</a:t>
            </a:r>
            <a:endParaRPr kumimoji="1" lang="en-US" altLang="ja-JP" dirty="0"/>
          </a:p>
          <a:p>
            <a:pPr lvl="1"/>
            <a:r>
              <a:rPr lang="en-US" altLang="ja-JP" dirty="0"/>
              <a:t>Google </a:t>
            </a:r>
            <a:r>
              <a:rPr lang="en-US" altLang="ja-JP" dirty="0" err="1"/>
              <a:t>Colaboratory</a:t>
            </a:r>
            <a:r>
              <a:rPr lang="ja-JP" altLang="en-US"/>
              <a:t>の説明</a:t>
            </a:r>
            <a:endParaRPr lang="en-US" altLang="ja-JP" dirty="0"/>
          </a:p>
          <a:p>
            <a:pPr lvl="1"/>
            <a:r>
              <a:rPr kumimoji="1" lang="en-US" altLang="ja-JP" dirty="0"/>
              <a:t>GPU, Google Drive</a:t>
            </a:r>
            <a:r>
              <a:rPr lang="en-US" altLang="ja-JP" dirty="0"/>
              <a:t> </a:t>
            </a:r>
            <a:r>
              <a:rPr kumimoji="1" lang="ja-JP" altLang="en-US"/>
              <a:t>との連携</a:t>
            </a:r>
            <a:endParaRPr kumimoji="1" lang="en-US" altLang="ja-JP" dirty="0"/>
          </a:p>
          <a:p>
            <a:endParaRPr kumimoji="1" lang="en-US" altLang="ja-JP" dirty="0"/>
          </a:p>
          <a:p>
            <a:r>
              <a:rPr lang="en-US" altLang="ja-JP" dirty="0" err="1"/>
              <a:t>Colaboratory</a:t>
            </a:r>
            <a:r>
              <a:rPr lang="ja-JP" altLang="en-US"/>
              <a:t>上で機械学習</a:t>
            </a:r>
            <a:endParaRPr lang="en-US" altLang="ja-JP" dirty="0"/>
          </a:p>
          <a:p>
            <a:pPr lvl="1"/>
            <a:r>
              <a:rPr lang="en-US" altLang="ja-JP" dirty="0" err="1"/>
              <a:t>Tensorflow</a:t>
            </a:r>
            <a:r>
              <a:rPr lang="ja-JP" altLang="en-US"/>
              <a:t>と</a:t>
            </a:r>
            <a:r>
              <a:rPr lang="en-US" altLang="ja-JP" dirty="0" err="1"/>
              <a:t>Keras</a:t>
            </a:r>
            <a:r>
              <a:rPr lang="ja-JP" altLang="en-US"/>
              <a:t>の説明</a:t>
            </a:r>
            <a:endParaRPr lang="en-US" altLang="ja-JP" dirty="0"/>
          </a:p>
          <a:p>
            <a:pPr lvl="1"/>
            <a:r>
              <a:rPr kumimoji="1" lang="en-US" altLang="ja-JP" dirty="0" err="1"/>
              <a:t>Tensorflow</a:t>
            </a:r>
            <a:r>
              <a:rPr kumimoji="1" lang="en-US" altLang="ja-JP" dirty="0"/>
              <a:t> + </a:t>
            </a:r>
            <a:r>
              <a:rPr kumimoji="1" lang="en-US" altLang="ja-JP" dirty="0" err="1"/>
              <a:t>Keras</a:t>
            </a:r>
            <a:r>
              <a:rPr kumimoji="1" lang="en-US" altLang="ja-JP" dirty="0"/>
              <a:t> </a:t>
            </a:r>
            <a:r>
              <a:rPr kumimoji="1" lang="ja-JP" altLang="en-US"/>
              <a:t>での基本的な機械学習のやり方</a:t>
            </a:r>
            <a:endParaRPr kumimoji="1" lang="en-US" altLang="ja-JP" dirty="0"/>
          </a:p>
          <a:p>
            <a:pPr lvl="1"/>
            <a:r>
              <a:rPr kumimoji="1" lang="ja-JP" altLang="en-US"/>
              <a:t>転移学習とファインチューニングの説明</a:t>
            </a:r>
            <a:endParaRPr kumimoji="1" lang="en-US" altLang="ja-JP" dirty="0"/>
          </a:p>
          <a:p>
            <a:pPr lvl="1"/>
            <a:r>
              <a:rPr lang="ja-JP" altLang="en-US"/>
              <a:t>ファインチューニングを用いて実戦的な課題に着手</a:t>
            </a:r>
            <a:endParaRPr kumimoji="1" lang="en-US" altLang="ja-JP" dirty="0"/>
          </a:p>
          <a:p>
            <a:pPr lvl="1"/>
            <a:endParaRPr kumimoji="1" lang="ja-JP" altLang="en-US"/>
          </a:p>
        </p:txBody>
      </p:sp>
    </p:spTree>
    <p:extLst>
      <p:ext uri="{BB962C8B-B14F-4D97-AF65-F5344CB8AC3E}">
        <p14:creationId xmlns:p14="http://schemas.microsoft.com/office/powerpoint/2010/main" val="117733769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C8D69FB-A9F5-BC42-90A0-859582C9476A}"/>
              </a:ext>
            </a:extLst>
          </p:cNvPr>
          <p:cNvSpPr>
            <a:spLocks noGrp="1"/>
          </p:cNvSpPr>
          <p:nvPr>
            <p:ph type="title"/>
          </p:nvPr>
        </p:nvSpPr>
        <p:spPr/>
        <p:txBody>
          <a:bodyPr/>
          <a:lstStyle/>
          <a:p>
            <a:r>
              <a:rPr kumimoji="1" lang="ja-JP" altLang="en-US"/>
              <a:t>犬猫分類</a:t>
            </a:r>
            <a:r>
              <a:rPr kumimoji="1" lang="en-US" altLang="ja-JP" dirty="0"/>
              <a:t> 4/18</a:t>
            </a:r>
            <a:endParaRPr kumimoji="1" lang="ja-JP" altLang="en-US"/>
          </a:p>
        </p:txBody>
      </p:sp>
      <p:sp>
        <p:nvSpPr>
          <p:cNvPr id="3" name="コンテンツ プレースホルダー 2">
            <a:extLst>
              <a:ext uri="{FF2B5EF4-FFF2-40B4-BE49-F238E27FC236}">
                <a16:creationId xmlns:a16="http://schemas.microsoft.com/office/drawing/2014/main" id="{A7A4D77A-2404-CE45-8480-72FB2A61600B}"/>
              </a:ext>
            </a:extLst>
          </p:cNvPr>
          <p:cNvSpPr>
            <a:spLocks noGrp="1"/>
          </p:cNvSpPr>
          <p:nvPr>
            <p:ph idx="1"/>
          </p:nvPr>
        </p:nvSpPr>
        <p:spPr>
          <a:xfrm>
            <a:off x="628650" y="1825624"/>
            <a:ext cx="4276982" cy="4667249"/>
          </a:xfrm>
        </p:spPr>
        <p:txBody>
          <a:bodyPr>
            <a:normAutofit/>
          </a:bodyPr>
          <a:lstStyle/>
          <a:p>
            <a:r>
              <a:rPr kumimoji="1" lang="ja-JP" altLang="en-US"/>
              <a:t>データを水増し</a:t>
            </a:r>
            <a:r>
              <a:rPr lang="ja-JP" altLang="en-US"/>
              <a:t>する</a:t>
            </a:r>
            <a:endParaRPr lang="en-US" altLang="ja-JP" dirty="0"/>
          </a:p>
          <a:p>
            <a:r>
              <a:rPr kumimoji="1" lang="en-US" altLang="ja-JP" dirty="0" err="1"/>
              <a:t>ImageDataGenerator</a:t>
            </a:r>
            <a:endParaRPr kumimoji="1" lang="en-US" altLang="ja-JP" dirty="0"/>
          </a:p>
          <a:p>
            <a:pPr lvl="1"/>
            <a:r>
              <a:rPr lang="en-US" altLang="ja-JP" dirty="0" err="1"/>
              <a:t>Keras</a:t>
            </a:r>
            <a:r>
              <a:rPr lang="ja-JP" altLang="en-US"/>
              <a:t>の関数</a:t>
            </a:r>
            <a:endParaRPr lang="en-US" altLang="ja-JP" dirty="0"/>
          </a:p>
          <a:p>
            <a:pPr lvl="1"/>
            <a:r>
              <a:rPr lang="ja-JP" altLang="en-US"/>
              <a:t>データセットをマイナーチェンジしたデータを無限に作成できる生成器を作成する</a:t>
            </a:r>
            <a:endParaRPr lang="en-US" altLang="ja-JP" dirty="0"/>
          </a:p>
          <a:p>
            <a:pPr lvl="1"/>
            <a:r>
              <a:rPr lang="ja-JP" altLang="en-US"/>
              <a:t>引数でどうマイナーチェンジするか決める</a:t>
            </a:r>
            <a:endParaRPr lang="en-US" altLang="ja-JP" dirty="0"/>
          </a:p>
          <a:p>
            <a:pPr lvl="1"/>
            <a:endParaRPr lang="en-US" altLang="ja-JP" dirty="0"/>
          </a:p>
          <a:p>
            <a:pPr lvl="1"/>
            <a:r>
              <a:rPr lang="en-US" altLang="ja-JP" dirty="0" err="1"/>
              <a:t>ImageDataGenerator</a:t>
            </a:r>
            <a:r>
              <a:rPr lang="en-US" altLang="ja-JP" dirty="0"/>
              <a:t>(</a:t>
            </a:r>
            <a:r>
              <a:rPr lang="ja-JP" altLang="en-US"/>
              <a:t>引数</a:t>
            </a:r>
            <a:r>
              <a:rPr lang="en-US" altLang="ja-JP" dirty="0"/>
              <a:t>)</a:t>
            </a:r>
            <a:r>
              <a:rPr lang="ja-JP" altLang="en-US"/>
              <a:t>で定義</a:t>
            </a:r>
            <a:endParaRPr lang="en-US" altLang="ja-JP" dirty="0"/>
          </a:p>
          <a:p>
            <a:pPr lvl="1"/>
            <a:r>
              <a:rPr lang="en-US" altLang="ja-JP" dirty="0" err="1"/>
              <a:t>ImageDataGenerator.flow</a:t>
            </a:r>
            <a:r>
              <a:rPr lang="en-US" altLang="ja-JP" dirty="0"/>
              <a:t>(</a:t>
            </a:r>
            <a:r>
              <a:rPr lang="ja-JP" altLang="en-US"/>
              <a:t>引数</a:t>
            </a:r>
            <a:r>
              <a:rPr lang="en-US" altLang="ja-JP" dirty="0"/>
              <a:t>)</a:t>
            </a:r>
            <a:r>
              <a:rPr lang="ja-JP" altLang="en-US"/>
              <a:t>で生成器作成</a:t>
            </a:r>
            <a:endParaRPr lang="en-US" altLang="ja-JP" dirty="0"/>
          </a:p>
          <a:p>
            <a:pPr lvl="1"/>
            <a:r>
              <a:rPr lang="en-US" altLang="ja-JP" dirty="0"/>
              <a:t>.</a:t>
            </a:r>
            <a:r>
              <a:rPr lang="en-US" altLang="ja-JP" dirty="0" err="1"/>
              <a:t>flow_from_directory</a:t>
            </a:r>
            <a:r>
              <a:rPr lang="en-US" altLang="ja-JP" dirty="0"/>
              <a:t>(</a:t>
            </a:r>
            <a:r>
              <a:rPr lang="ja-JP" altLang="en-US"/>
              <a:t>引数</a:t>
            </a:r>
            <a:r>
              <a:rPr lang="en-US" altLang="ja-JP" dirty="0"/>
              <a:t>)</a:t>
            </a:r>
            <a:r>
              <a:rPr lang="ja-JP" altLang="en-US"/>
              <a:t>を使うと訓練データを入れた際，生成データにディレクトリ名に対応したラベルを自動でつけてくれる</a:t>
            </a:r>
            <a:endParaRPr lang="en-US" altLang="ja-JP" dirty="0"/>
          </a:p>
          <a:p>
            <a:pPr lvl="1"/>
            <a:endParaRPr lang="en-US" altLang="ja-JP" dirty="0"/>
          </a:p>
          <a:p>
            <a:pPr marL="0" indent="0">
              <a:buNone/>
            </a:pPr>
            <a:endParaRPr lang="en-US" altLang="ja-JP" dirty="0"/>
          </a:p>
          <a:p>
            <a:endParaRPr lang="en-US" altLang="ja-JP" dirty="0"/>
          </a:p>
          <a:p>
            <a:endParaRPr lang="en-US" altLang="ja-JP" dirty="0"/>
          </a:p>
          <a:p>
            <a:pPr lvl="1"/>
            <a:endParaRPr kumimoji="1" lang="en-US" altLang="ja-JP" dirty="0"/>
          </a:p>
        </p:txBody>
      </p:sp>
      <p:pic>
        <p:nvPicPr>
          <p:cNvPr id="7" name="図 6">
            <a:extLst>
              <a:ext uri="{FF2B5EF4-FFF2-40B4-BE49-F238E27FC236}">
                <a16:creationId xmlns:a16="http://schemas.microsoft.com/office/drawing/2014/main" id="{A8DB1022-AE66-3B49-A0B3-45086FA122A1}"/>
              </a:ext>
            </a:extLst>
          </p:cNvPr>
          <p:cNvPicPr>
            <a:picLocks noChangeAspect="1"/>
          </p:cNvPicPr>
          <p:nvPr/>
        </p:nvPicPr>
        <p:blipFill>
          <a:blip r:embed="rId3"/>
          <a:stretch>
            <a:fillRect/>
          </a:stretch>
        </p:blipFill>
        <p:spPr>
          <a:xfrm>
            <a:off x="5004486" y="1835687"/>
            <a:ext cx="4424964" cy="4028304"/>
          </a:xfrm>
          <a:prstGeom prst="rect">
            <a:avLst/>
          </a:prstGeom>
        </p:spPr>
      </p:pic>
    </p:spTree>
    <p:extLst>
      <p:ext uri="{BB962C8B-B14F-4D97-AF65-F5344CB8AC3E}">
        <p14:creationId xmlns:p14="http://schemas.microsoft.com/office/powerpoint/2010/main" val="27736465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C8D69FB-A9F5-BC42-90A0-859582C9476A}"/>
              </a:ext>
            </a:extLst>
          </p:cNvPr>
          <p:cNvSpPr>
            <a:spLocks noGrp="1"/>
          </p:cNvSpPr>
          <p:nvPr>
            <p:ph type="title"/>
          </p:nvPr>
        </p:nvSpPr>
        <p:spPr/>
        <p:txBody>
          <a:bodyPr/>
          <a:lstStyle/>
          <a:p>
            <a:r>
              <a:rPr kumimoji="1" lang="ja-JP" altLang="en-US"/>
              <a:t>犬猫分類</a:t>
            </a:r>
            <a:r>
              <a:rPr kumimoji="1" lang="en-US" altLang="ja-JP" dirty="0"/>
              <a:t> 5/18</a:t>
            </a:r>
            <a:endParaRPr kumimoji="1" lang="ja-JP" altLang="en-US"/>
          </a:p>
        </p:txBody>
      </p:sp>
      <p:sp>
        <p:nvSpPr>
          <p:cNvPr id="3" name="コンテンツ プレースホルダー 2">
            <a:extLst>
              <a:ext uri="{FF2B5EF4-FFF2-40B4-BE49-F238E27FC236}">
                <a16:creationId xmlns:a16="http://schemas.microsoft.com/office/drawing/2014/main" id="{A7A4D77A-2404-CE45-8480-72FB2A61600B}"/>
              </a:ext>
            </a:extLst>
          </p:cNvPr>
          <p:cNvSpPr>
            <a:spLocks noGrp="1"/>
          </p:cNvSpPr>
          <p:nvPr>
            <p:ph idx="1"/>
          </p:nvPr>
        </p:nvSpPr>
        <p:spPr>
          <a:xfrm>
            <a:off x="628650" y="1825624"/>
            <a:ext cx="4276982" cy="4667249"/>
          </a:xfrm>
        </p:spPr>
        <p:txBody>
          <a:bodyPr>
            <a:normAutofit/>
          </a:bodyPr>
          <a:lstStyle/>
          <a:p>
            <a:r>
              <a:rPr lang="en-US" altLang="ja-JP" dirty="0"/>
              <a:t>fit</a:t>
            </a:r>
            <a:r>
              <a:rPr lang="ja-JP" altLang="en-US"/>
              <a:t>で訓練</a:t>
            </a:r>
            <a:endParaRPr lang="en-US" altLang="ja-JP" dirty="0"/>
          </a:p>
          <a:p>
            <a:pPr lvl="1"/>
            <a:r>
              <a:rPr lang="en-US" altLang="ja-JP" dirty="0" err="1"/>
              <a:t>fit_generator</a:t>
            </a:r>
            <a:r>
              <a:rPr lang="en-US" altLang="ja-JP" dirty="0"/>
              <a:t>(</a:t>
            </a:r>
            <a:r>
              <a:rPr lang="ja-JP" altLang="en-US"/>
              <a:t>引数</a:t>
            </a:r>
            <a:r>
              <a:rPr lang="en-US" altLang="ja-JP" dirty="0"/>
              <a:t>)</a:t>
            </a:r>
            <a:r>
              <a:rPr lang="ja-JP" altLang="en-US"/>
              <a:t>を使うと，データ生成器を引数にとれる</a:t>
            </a:r>
            <a:endParaRPr lang="en-US" altLang="ja-JP" dirty="0"/>
          </a:p>
          <a:p>
            <a:endParaRPr lang="en-US" altLang="ja-JP" dirty="0"/>
          </a:p>
          <a:p>
            <a:r>
              <a:rPr lang="en-US" altLang="ja-JP" dirty="0" err="1"/>
              <a:t>model.save_weight</a:t>
            </a:r>
            <a:r>
              <a:rPr lang="en-US" altLang="ja-JP" dirty="0"/>
              <a:t>(</a:t>
            </a:r>
            <a:r>
              <a:rPr lang="ja-JP" altLang="en-US"/>
              <a:t>引数</a:t>
            </a:r>
            <a:r>
              <a:rPr lang="en-US" altLang="ja-JP" dirty="0"/>
              <a:t>)</a:t>
            </a:r>
            <a:r>
              <a:rPr lang="ja-JP" altLang="en-US"/>
              <a:t>で学習した重みを保存</a:t>
            </a:r>
            <a:endParaRPr lang="en-US" altLang="ja-JP" dirty="0"/>
          </a:p>
          <a:p>
            <a:pPr lvl="1"/>
            <a:r>
              <a:rPr lang="ja-JP" altLang="en-US"/>
              <a:t>保存した重みをロードすることで，再学習する必要がなくなる</a:t>
            </a:r>
            <a:endParaRPr lang="en-US" altLang="ja-JP" dirty="0"/>
          </a:p>
          <a:p>
            <a:pPr marL="0" indent="0">
              <a:buNone/>
            </a:pPr>
            <a:endParaRPr lang="en-US" altLang="ja-JP" dirty="0"/>
          </a:p>
          <a:p>
            <a:endParaRPr lang="en-US" altLang="ja-JP" dirty="0"/>
          </a:p>
          <a:p>
            <a:endParaRPr lang="en-US" altLang="ja-JP" dirty="0"/>
          </a:p>
          <a:p>
            <a:pPr lvl="1"/>
            <a:endParaRPr kumimoji="1" lang="en-US" altLang="ja-JP" dirty="0"/>
          </a:p>
        </p:txBody>
      </p:sp>
      <p:pic>
        <p:nvPicPr>
          <p:cNvPr id="7" name="図 6">
            <a:extLst>
              <a:ext uri="{FF2B5EF4-FFF2-40B4-BE49-F238E27FC236}">
                <a16:creationId xmlns:a16="http://schemas.microsoft.com/office/drawing/2014/main" id="{A8DB1022-AE66-3B49-A0B3-45086FA122A1}"/>
              </a:ext>
            </a:extLst>
          </p:cNvPr>
          <p:cNvPicPr>
            <a:picLocks noChangeAspect="1"/>
          </p:cNvPicPr>
          <p:nvPr/>
        </p:nvPicPr>
        <p:blipFill>
          <a:blip r:embed="rId3"/>
          <a:stretch>
            <a:fillRect/>
          </a:stretch>
        </p:blipFill>
        <p:spPr>
          <a:xfrm>
            <a:off x="5004486" y="1835687"/>
            <a:ext cx="4424964" cy="4028304"/>
          </a:xfrm>
          <a:prstGeom prst="rect">
            <a:avLst/>
          </a:prstGeom>
        </p:spPr>
      </p:pic>
    </p:spTree>
    <p:extLst>
      <p:ext uri="{BB962C8B-B14F-4D97-AF65-F5344CB8AC3E}">
        <p14:creationId xmlns:p14="http://schemas.microsoft.com/office/powerpoint/2010/main" val="6376353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D6BC339-4CC2-FD4B-AEC8-8155631ACDEA}"/>
              </a:ext>
            </a:extLst>
          </p:cNvPr>
          <p:cNvSpPr>
            <a:spLocks noGrp="1"/>
          </p:cNvSpPr>
          <p:nvPr>
            <p:ph type="title"/>
          </p:nvPr>
        </p:nvSpPr>
        <p:spPr/>
        <p:txBody>
          <a:bodyPr/>
          <a:lstStyle/>
          <a:p>
            <a:r>
              <a:rPr kumimoji="1" lang="ja-JP" altLang="en-US"/>
              <a:t>犬猫分類</a:t>
            </a:r>
            <a:r>
              <a:rPr kumimoji="1" lang="en-US" altLang="ja-JP" dirty="0"/>
              <a:t> 6/18</a:t>
            </a:r>
            <a:endParaRPr kumimoji="1" lang="ja-JP" altLang="en-US"/>
          </a:p>
        </p:txBody>
      </p:sp>
      <p:sp>
        <p:nvSpPr>
          <p:cNvPr id="3" name="コンテンツ プレースホルダー 2">
            <a:extLst>
              <a:ext uri="{FF2B5EF4-FFF2-40B4-BE49-F238E27FC236}">
                <a16:creationId xmlns:a16="http://schemas.microsoft.com/office/drawing/2014/main" id="{47363E77-00C5-7B40-923C-70F0A36E486E}"/>
              </a:ext>
            </a:extLst>
          </p:cNvPr>
          <p:cNvSpPr>
            <a:spLocks noGrp="1"/>
          </p:cNvSpPr>
          <p:nvPr>
            <p:ph idx="1"/>
          </p:nvPr>
        </p:nvSpPr>
        <p:spPr>
          <a:xfrm>
            <a:off x="393872" y="1926773"/>
            <a:ext cx="4178128" cy="4351338"/>
          </a:xfrm>
        </p:spPr>
        <p:txBody>
          <a:bodyPr/>
          <a:lstStyle/>
          <a:p>
            <a:r>
              <a:rPr lang="ja-JP" altLang="en-US"/>
              <a:t>「</a:t>
            </a:r>
            <a:r>
              <a:rPr lang="en-US" altLang="ja-JP" dirty="0"/>
              <a:t>p</a:t>
            </a:r>
            <a:r>
              <a:rPr kumimoji="1" lang="en-US" altLang="ja-JP" dirty="0"/>
              <a:t>redict</a:t>
            </a:r>
            <a:r>
              <a:rPr kumimoji="1" lang="ja-JP" altLang="en-US"/>
              <a:t>」以下参照</a:t>
            </a:r>
            <a:endParaRPr kumimoji="1" lang="en-US" altLang="ja-JP" dirty="0"/>
          </a:p>
          <a:p>
            <a:r>
              <a:rPr kumimoji="1" lang="ja-JP" altLang="en-US"/>
              <a:t>保存した重みをロードし，</a:t>
            </a:r>
            <a:r>
              <a:rPr lang="ja-JP" altLang="en-US"/>
              <a:t>画像を分類してみる</a:t>
            </a:r>
            <a:endParaRPr lang="en-US" altLang="ja-JP" dirty="0"/>
          </a:p>
          <a:p>
            <a:pPr lvl="1"/>
            <a:r>
              <a:rPr kumimoji="1" lang="ja-JP" altLang="en-US"/>
              <a:t>モデルはまた定義する必要がある</a:t>
            </a:r>
            <a:endParaRPr kumimoji="1" lang="en-US" altLang="ja-JP" dirty="0"/>
          </a:p>
          <a:p>
            <a:pPr lvl="1"/>
            <a:r>
              <a:rPr lang="ja-JP" altLang="en-US"/>
              <a:t>モデルを設定したあと，</a:t>
            </a:r>
            <a:endParaRPr lang="en-US" altLang="ja-JP" dirty="0"/>
          </a:p>
          <a:p>
            <a:pPr lvl="1"/>
            <a:r>
              <a:rPr lang="en-US" altLang="ja-JP" dirty="0" err="1"/>
              <a:t>m</a:t>
            </a:r>
            <a:r>
              <a:rPr kumimoji="1" lang="en-US" altLang="ja-JP" dirty="0" err="1"/>
              <a:t>odel.load_weights</a:t>
            </a:r>
            <a:r>
              <a:rPr kumimoji="1" lang="en-US" altLang="ja-JP" dirty="0"/>
              <a:t>(</a:t>
            </a:r>
            <a:r>
              <a:rPr kumimoji="1" lang="ja-JP" altLang="en-US"/>
              <a:t>引数</a:t>
            </a:r>
            <a:r>
              <a:rPr kumimoji="1" lang="en-US" altLang="ja-JP" dirty="0"/>
              <a:t>)</a:t>
            </a:r>
            <a:r>
              <a:rPr kumimoji="1" lang="ja-JP" altLang="en-US"/>
              <a:t>で学習済みモデルをロード</a:t>
            </a:r>
            <a:endParaRPr kumimoji="1" lang="en-US" altLang="ja-JP" dirty="0"/>
          </a:p>
          <a:p>
            <a:pPr lvl="1"/>
            <a:r>
              <a:rPr lang="en-US" altLang="ja-JP" dirty="0" err="1"/>
              <a:t>m</a:t>
            </a:r>
            <a:r>
              <a:rPr kumimoji="1" lang="en-US" altLang="ja-JP" dirty="0" err="1"/>
              <a:t>odel.com</a:t>
            </a:r>
            <a:r>
              <a:rPr lang="en-US" altLang="ja-JP" dirty="0" err="1"/>
              <a:t>pile</a:t>
            </a:r>
            <a:r>
              <a:rPr lang="ja-JP" altLang="en-US"/>
              <a:t>でモデル定義</a:t>
            </a:r>
            <a:endParaRPr kumimoji="1" lang="ja-JP" altLang="en-US"/>
          </a:p>
        </p:txBody>
      </p:sp>
      <p:pic>
        <p:nvPicPr>
          <p:cNvPr id="5" name="図 4">
            <a:extLst>
              <a:ext uri="{FF2B5EF4-FFF2-40B4-BE49-F238E27FC236}">
                <a16:creationId xmlns:a16="http://schemas.microsoft.com/office/drawing/2014/main" id="{D1EC5EE2-5EA3-9F42-81BC-2C285340660A}"/>
              </a:ext>
            </a:extLst>
          </p:cNvPr>
          <p:cNvPicPr>
            <a:picLocks noChangeAspect="1"/>
          </p:cNvPicPr>
          <p:nvPr/>
        </p:nvPicPr>
        <p:blipFill>
          <a:blip r:embed="rId2"/>
          <a:stretch>
            <a:fillRect/>
          </a:stretch>
        </p:blipFill>
        <p:spPr>
          <a:xfrm>
            <a:off x="4670855" y="1926773"/>
            <a:ext cx="4353115" cy="2626326"/>
          </a:xfrm>
          <a:prstGeom prst="rect">
            <a:avLst/>
          </a:prstGeom>
        </p:spPr>
      </p:pic>
    </p:spTree>
    <p:extLst>
      <p:ext uri="{BB962C8B-B14F-4D97-AF65-F5344CB8AC3E}">
        <p14:creationId xmlns:p14="http://schemas.microsoft.com/office/powerpoint/2010/main" val="3453977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152AEEB-D99C-0248-B817-A3303E0B53D3}"/>
              </a:ext>
            </a:extLst>
          </p:cNvPr>
          <p:cNvSpPr>
            <a:spLocks noGrp="1"/>
          </p:cNvSpPr>
          <p:nvPr>
            <p:ph type="title"/>
          </p:nvPr>
        </p:nvSpPr>
        <p:spPr/>
        <p:txBody>
          <a:bodyPr/>
          <a:lstStyle/>
          <a:p>
            <a:r>
              <a:rPr kumimoji="1" lang="ja-JP" altLang="en-US"/>
              <a:t>犬猫分類</a:t>
            </a:r>
            <a:r>
              <a:rPr kumimoji="1" lang="en-US" altLang="ja-JP" dirty="0"/>
              <a:t> 7/18</a:t>
            </a:r>
            <a:endParaRPr kumimoji="1" lang="ja-JP" altLang="en-US"/>
          </a:p>
        </p:txBody>
      </p:sp>
      <p:sp>
        <p:nvSpPr>
          <p:cNvPr id="3" name="コンテンツ プレースホルダー 2">
            <a:extLst>
              <a:ext uri="{FF2B5EF4-FFF2-40B4-BE49-F238E27FC236}">
                <a16:creationId xmlns:a16="http://schemas.microsoft.com/office/drawing/2014/main" id="{4F241C10-F373-D840-8230-A8536DA015E3}"/>
              </a:ext>
            </a:extLst>
          </p:cNvPr>
          <p:cNvSpPr>
            <a:spLocks noGrp="1"/>
          </p:cNvSpPr>
          <p:nvPr>
            <p:ph idx="1"/>
          </p:nvPr>
        </p:nvSpPr>
        <p:spPr>
          <a:xfrm>
            <a:off x="628651" y="1825625"/>
            <a:ext cx="3943350" cy="4351338"/>
          </a:xfrm>
        </p:spPr>
        <p:txBody>
          <a:bodyPr/>
          <a:lstStyle/>
          <a:p>
            <a:r>
              <a:rPr lang="en-US" altLang="ja-JP" dirty="0"/>
              <a:t>CNN</a:t>
            </a:r>
            <a:r>
              <a:rPr lang="ja-JP" altLang="en-US"/>
              <a:t>に入るよう，画像の形を調整</a:t>
            </a:r>
            <a:endParaRPr lang="en-US" altLang="ja-JP" dirty="0"/>
          </a:p>
          <a:p>
            <a:pPr lvl="1"/>
            <a:r>
              <a:rPr lang="ja-JP" altLang="en-US"/>
              <a:t>軸増量</a:t>
            </a:r>
            <a:endParaRPr lang="en-US" altLang="ja-JP" dirty="0"/>
          </a:p>
          <a:p>
            <a:pPr lvl="1"/>
            <a:r>
              <a:rPr lang="ja-JP" altLang="en-US"/>
              <a:t>値の正規化</a:t>
            </a:r>
            <a:endParaRPr lang="en-US" altLang="ja-JP" dirty="0"/>
          </a:p>
          <a:p>
            <a:pPr lvl="1"/>
            <a:endParaRPr kumimoji="1" lang="en-US" altLang="ja-JP" dirty="0"/>
          </a:p>
          <a:p>
            <a:r>
              <a:rPr lang="en-US" altLang="ja-JP" dirty="0" err="1"/>
              <a:t>m</a:t>
            </a:r>
            <a:r>
              <a:rPr kumimoji="1" lang="en-US" altLang="ja-JP" dirty="0" err="1"/>
              <a:t>odel.predict</a:t>
            </a:r>
            <a:r>
              <a:rPr kumimoji="1" lang="en-US" altLang="ja-JP" dirty="0"/>
              <a:t>(</a:t>
            </a:r>
            <a:r>
              <a:rPr kumimoji="1" lang="ja-JP" altLang="en-US"/>
              <a:t>引数</a:t>
            </a:r>
            <a:r>
              <a:rPr kumimoji="1" lang="en-US" altLang="ja-JP" dirty="0"/>
              <a:t>)</a:t>
            </a:r>
            <a:r>
              <a:rPr kumimoji="1" lang="ja-JP" altLang="en-US"/>
              <a:t>で分類</a:t>
            </a:r>
            <a:endParaRPr kumimoji="1" lang="en-US" altLang="ja-JP" dirty="0"/>
          </a:p>
          <a:p>
            <a:pPr lvl="1"/>
            <a:r>
              <a:rPr lang="ja-JP" altLang="en-US"/>
              <a:t>今回</a:t>
            </a:r>
            <a:r>
              <a:rPr lang="en-US" altLang="ja-JP" dirty="0"/>
              <a:t>2</a:t>
            </a:r>
            <a:r>
              <a:rPr lang="ja-JP" altLang="en-US"/>
              <a:t>値分類なので，</a:t>
            </a:r>
            <a:r>
              <a:rPr lang="en-US" altLang="ja-JP" dirty="0"/>
              <a:t>CNN</a:t>
            </a:r>
            <a:r>
              <a:rPr lang="ja-JP" altLang="en-US"/>
              <a:t>の出力を</a:t>
            </a:r>
            <a:r>
              <a:rPr lang="en-US" altLang="ja-JP" dirty="0"/>
              <a:t>1</a:t>
            </a:r>
            <a:r>
              <a:rPr lang="ja-JP" altLang="en-US"/>
              <a:t>つにし，その値が高いか低いかで判定する</a:t>
            </a:r>
            <a:endParaRPr lang="en-US" altLang="ja-JP" dirty="0"/>
          </a:p>
          <a:p>
            <a:pPr lvl="1"/>
            <a:r>
              <a:rPr lang="ja-JP" altLang="en-US"/>
              <a:t>多クラス分類したい場合は，</a:t>
            </a:r>
            <a:r>
              <a:rPr lang="en-US" altLang="ja-JP" dirty="0"/>
              <a:t>CNN</a:t>
            </a:r>
            <a:r>
              <a:rPr lang="ja-JP" altLang="en-US"/>
              <a:t>の出力を分類したいクラス数に合わせる必要がある</a:t>
            </a:r>
          </a:p>
        </p:txBody>
      </p:sp>
      <p:pic>
        <p:nvPicPr>
          <p:cNvPr id="7" name="図 6">
            <a:extLst>
              <a:ext uri="{FF2B5EF4-FFF2-40B4-BE49-F238E27FC236}">
                <a16:creationId xmlns:a16="http://schemas.microsoft.com/office/drawing/2014/main" id="{7771E841-CB33-DE47-B3DB-26EF13787D5B}"/>
              </a:ext>
            </a:extLst>
          </p:cNvPr>
          <p:cNvPicPr>
            <a:picLocks noChangeAspect="1"/>
          </p:cNvPicPr>
          <p:nvPr/>
        </p:nvPicPr>
        <p:blipFill>
          <a:blip r:embed="rId2"/>
          <a:stretch>
            <a:fillRect/>
          </a:stretch>
        </p:blipFill>
        <p:spPr>
          <a:xfrm>
            <a:off x="4797043" y="1690689"/>
            <a:ext cx="4346957" cy="3114932"/>
          </a:xfrm>
          <a:prstGeom prst="rect">
            <a:avLst/>
          </a:prstGeom>
        </p:spPr>
      </p:pic>
    </p:spTree>
    <p:extLst>
      <p:ext uri="{BB962C8B-B14F-4D97-AF65-F5344CB8AC3E}">
        <p14:creationId xmlns:p14="http://schemas.microsoft.com/office/powerpoint/2010/main" val="233340588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B1A7941-5233-2449-BE2D-303A4E870DBD}"/>
              </a:ext>
            </a:extLst>
          </p:cNvPr>
          <p:cNvSpPr>
            <a:spLocks noGrp="1"/>
          </p:cNvSpPr>
          <p:nvPr>
            <p:ph type="title"/>
          </p:nvPr>
        </p:nvSpPr>
        <p:spPr/>
        <p:txBody>
          <a:bodyPr/>
          <a:lstStyle/>
          <a:p>
            <a:r>
              <a:rPr kumimoji="1" lang="ja-JP" altLang="en-US"/>
              <a:t>犬猫分類</a:t>
            </a:r>
            <a:r>
              <a:rPr kumimoji="1" lang="en-US" altLang="ja-JP" dirty="0"/>
              <a:t> 8/18   </a:t>
            </a:r>
            <a:r>
              <a:rPr kumimoji="1" lang="ja-JP" altLang="en-US"/>
              <a:t>自作モデルの結果</a:t>
            </a:r>
          </a:p>
        </p:txBody>
      </p:sp>
      <p:sp>
        <p:nvSpPr>
          <p:cNvPr id="3" name="コンテンツ プレースホルダー 2">
            <a:extLst>
              <a:ext uri="{FF2B5EF4-FFF2-40B4-BE49-F238E27FC236}">
                <a16:creationId xmlns:a16="http://schemas.microsoft.com/office/drawing/2014/main" id="{9945C2F3-FE19-3442-AA8A-481CFA2F546D}"/>
              </a:ext>
            </a:extLst>
          </p:cNvPr>
          <p:cNvSpPr>
            <a:spLocks noGrp="1"/>
          </p:cNvSpPr>
          <p:nvPr>
            <p:ph idx="1"/>
          </p:nvPr>
        </p:nvSpPr>
        <p:spPr>
          <a:xfrm>
            <a:off x="282661" y="1825625"/>
            <a:ext cx="4437620" cy="4351338"/>
          </a:xfrm>
        </p:spPr>
        <p:txBody>
          <a:bodyPr/>
          <a:lstStyle/>
          <a:p>
            <a:r>
              <a:rPr lang="ja-JP" altLang="en-US"/>
              <a:t>検証データで</a:t>
            </a:r>
            <a:r>
              <a:rPr lang="en-US" altLang="ja-JP" dirty="0"/>
              <a:t> 70%</a:t>
            </a:r>
            <a:r>
              <a:rPr lang="ja-JP" altLang="en-US"/>
              <a:t>の正答率</a:t>
            </a:r>
            <a:r>
              <a:rPr lang="en-US" altLang="ja-JP" dirty="0"/>
              <a:t>(</a:t>
            </a:r>
            <a:r>
              <a:rPr lang="ja-JP" altLang="en-US"/>
              <a:t>右上</a:t>
            </a:r>
            <a:r>
              <a:rPr lang="en-US" altLang="ja-JP" dirty="0"/>
              <a:t>)</a:t>
            </a:r>
          </a:p>
          <a:p>
            <a:r>
              <a:rPr lang="ja-JP" altLang="en-US">
                <a:solidFill>
                  <a:schemeClr val="accent1"/>
                </a:solidFill>
              </a:rPr>
              <a:t>あれ，間違えてる．．．</a:t>
            </a:r>
            <a:r>
              <a:rPr lang="en-US" altLang="ja-JP" dirty="0">
                <a:solidFill>
                  <a:schemeClr val="accent1"/>
                </a:solidFill>
              </a:rPr>
              <a:t>(</a:t>
            </a:r>
            <a:r>
              <a:rPr lang="ja-JP" altLang="en-US">
                <a:solidFill>
                  <a:schemeClr val="accent1"/>
                </a:solidFill>
              </a:rPr>
              <a:t>右下</a:t>
            </a:r>
            <a:r>
              <a:rPr lang="en-US" altLang="ja-JP" dirty="0">
                <a:solidFill>
                  <a:schemeClr val="accent1"/>
                </a:solidFill>
              </a:rPr>
              <a:t>)</a:t>
            </a:r>
          </a:p>
        </p:txBody>
      </p:sp>
      <p:pic>
        <p:nvPicPr>
          <p:cNvPr id="7" name="図 6">
            <a:extLst>
              <a:ext uri="{FF2B5EF4-FFF2-40B4-BE49-F238E27FC236}">
                <a16:creationId xmlns:a16="http://schemas.microsoft.com/office/drawing/2014/main" id="{742E4A81-AF6C-5E44-9BD7-47DD253009C9}"/>
              </a:ext>
            </a:extLst>
          </p:cNvPr>
          <p:cNvPicPr>
            <a:picLocks noChangeAspect="1"/>
          </p:cNvPicPr>
          <p:nvPr/>
        </p:nvPicPr>
        <p:blipFill>
          <a:blip r:embed="rId2"/>
          <a:stretch>
            <a:fillRect/>
          </a:stretch>
        </p:blipFill>
        <p:spPr>
          <a:xfrm>
            <a:off x="4852257" y="1453009"/>
            <a:ext cx="3830596" cy="2548285"/>
          </a:xfrm>
          <a:prstGeom prst="rect">
            <a:avLst/>
          </a:prstGeom>
        </p:spPr>
      </p:pic>
      <p:pic>
        <p:nvPicPr>
          <p:cNvPr id="9" name="図 8">
            <a:extLst>
              <a:ext uri="{FF2B5EF4-FFF2-40B4-BE49-F238E27FC236}">
                <a16:creationId xmlns:a16="http://schemas.microsoft.com/office/drawing/2014/main" id="{3700A050-7F4C-594A-91E2-8BD7B58C4CD8}"/>
              </a:ext>
            </a:extLst>
          </p:cNvPr>
          <p:cNvPicPr>
            <a:picLocks noChangeAspect="1"/>
          </p:cNvPicPr>
          <p:nvPr/>
        </p:nvPicPr>
        <p:blipFill>
          <a:blip r:embed="rId3"/>
          <a:stretch>
            <a:fillRect/>
          </a:stretch>
        </p:blipFill>
        <p:spPr>
          <a:xfrm>
            <a:off x="4572000" y="4001294"/>
            <a:ext cx="5305448" cy="2883600"/>
          </a:xfrm>
          <a:prstGeom prst="rect">
            <a:avLst/>
          </a:prstGeom>
        </p:spPr>
      </p:pic>
      <p:sp>
        <p:nvSpPr>
          <p:cNvPr id="12" name="角丸四角形 11">
            <a:extLst>
              <a:ext uri="{FF2B5EF4-FFF2-40B4-BE49-F238E27FC236}">
                <a16:creationId xmlns:a16="http://schemas.microsoft.com/office/drawing/2014/main" id="{5D258FEB-53D3-6A43-B861-1AB8EEBDA208}"/>
              </a:ext>
            </a:extLst>
          </p:cNvPr>
          <p:cNvSpPr/>
          <p:nvPr/>
        </p:nvSpPr>
        <p:spPr>
          <a:xfrm>
            <a:off x="7949538" y="3719384"/>
            <a:ext cx="733315" cy="148855"/>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角丸四角形 12">
            <a:extLst>
              <a:ext uri="{FF2B5EF4-FFF2-40B4-BE49-F238E27FC236}">
                <a16:creationId xmlns:a16="http://schemas.microsoft.com/office/drawing/2014/main" id="{36FC0CED-74C7-704B-8DA5-3EA54909B4DE}"/>
              </a:ext>
            </a:extLst>
          </p:cNvPr>
          <p:cNvSpPr/>
          <p:nvPr/>
        </p:nvSpPr>
        <p:spPr>
          <a:xfrm>
            <a:off x="4947213" y="6492874"/>
            <a:ext cx="563901" cy="218623"/>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78622078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DAFFFF7-F9EE-6B4D-9538-BF0777A72027}"/>
              </a:ext>
            </a:extLst>
          </p:cNvPr>
          <p:cNvSpPr>
            <a:spLocks noGrp="1"/>
          </p:cNvSpPr>
          <p:nvPr>
            <p:ph type="title"/>
          </p:nvPr>
        </p:nvSpPr>
        <p:spPr/>
        <p:txBody>
          <a:bodyPr/>
          <a:lstStyle/>
          <a:p>
            <a:r>
              <a:rPr kumimoji="1" lang="ja-JP" altLang="en-US"/>
              <a:t>犬猫分類</a:t>
            </a:r>
            <a:r>
              <a:rPr kumimoji="1" lang="en-US" altLang="ja-JP" dirty="0"/>
              <a:t> 9/18  </a:t>
            </a:r>
            <a:r>
              <a:rPr kumimoji="1" lang="ja-JP" altLang="en-US"/>
              <a:t>改善策の検討</a:t>
            </a:r>
          </a:p>
        </p:txBody>
      </p:sp>
      <p:sp>
        <p:nvSpPr>
          <p:cNvPr id="3" name="コンテンツ プレースホルダー 2">
            <a:extLst>
              <a:ext uri="{FF2B5EF4-FFF2-40B4-BE49-F238E27FC236}">
                <a16:creationId xmlns:a16="http://schemas.microsoft.com/office/drawing/2014/main" id="{0503DC47-6DB3-DB40-8121-B8D9177AB932}"/>
              </a:ext>
            </a:extLst>
          </p:cNvPr>
          <p:cNvSpPr>
            <a:spLocks noGrp="1"/>
          </p:cNvSpPr>
          <p:nvPr>
            <p:ph idx="1"/>
          </p:nvPr>
        </p:nvSpPr>
        <p:spPr>
          <a:xfrm>
            <a:off x="628650" y="1825625"/>
            <a:ext cx="8082864" cy="4351338"/>
          </a:xfrm>
        </p:spPr>
        <p:txBody>
          <a:bodyPr/>
          <a:lstStyle/>
          <a:p>
            <a:r>
              <a:rPr kumimoji="1" lang="ja-JP" altLang="en-US"/>
              <a:t>パラメータチューニング</a:t>
            </a:r>
            <a:endParaRPr kumimoji="1" lang="en-US" altLang="ja-JP" dirty="0"/>
          </a:p>
          <a:p>
            <a:pPr lvl="1"/>
            <a:r>
              <a:rPr lang="ja-JP" altLang="en-US"/>
              <a:t>下に考えうるパラメータを列挙する</a:t>
            </a:r>
            <a:endParaRPr lang="en-US" altLang="ja-JP" dirty="0"/>
          </a:p>
          <a:p>
            <a:pPr lvl="1"/>
            <a:r>
              <a:rPr lang="en-US" altLang="ja-JP" dirty="0"/>
              <a:t>epoch</a:t>
            </a:r>
            <a:r>
              <a:rPr lang="ja-JP" altLang="en-US"/>
              <a:t>数，ミニバッチサイズ，畳み込みフィルタサイズ，フィルタ枚数，畳み込み総数，プーリング層数，全結合総数，全結合ノード数，</a:t>
            </a:r>
            <a:r>
              <a:rPr lang="en-US" altLang="ja-JP" dirty="0"/>
              <a:t>Dropout</a:t>
            </a:r>
            <a:r>
              <a:rPr lang="ja-JP" altLang="en-US"/>
              <a:t>の有無</a:t>
            </a:r>
            <a:r>
              <a:rPr lang="en-US" altLang="ja-JP" dirty="0"/>
              <a:t> </a:t>
            </a:r>
            <a:r>
              <a:rPr lang="en-US" altLang="ja-JP" dirty="0" err="1"/>
              <a:t>etc</a:t>
            </a:r>
            <a:r>
              <a:rPr lang="en-US" altLang="ja-JP" dirty="0"/>
              <a:t> etc...</a:t>
            </a:r>
          </a:p>
          <a:p>
            <a:pPr lvl="1"/>
            <a:r>
              <a:rPr kumimoji="1" lang="en-US" altLang="ja-JP" dirty="0"/>
              <a:t>CNN</a:t>
            </a:r>
            <a:r>
              <a:rPr kumimoji="1" lang="ja-JP" altLang="en-US"/>
              <a:t>を使うのが本当に正しいのか？</a:t>
            </a:r>
            <a:endParaRPr kumimoji="1" lang="en-US" altLang="ja-JP" dirty="0"/>
          </a:p>
          <a:p>
            <a:pPr lvl="1"/>
            <a:r>
              <a:rPr kumimoji="1" lang="ja-JP" altLang="en-US" b="1">
                <a:solidFill>
                  <a:srgbClr val="FF0000"/>
                </a:solidFill>
              </a:rPr>
              <a:t>結論：チューニングはめんどくさい</a:t>
            </a:r>
            <a:endParaRPr kumimoji="1" lang="en-US" altLang="ja-JP" b="1" dirty="0">
              <a:solidFill>
                <a:srgbClr val="FF0000"/>
              </a:solidFill>
            </a:endParaRPr>
          </a:p>
          <a:p>
            <a:pPr lvl="1"/>
            <a:endParaRPr lang="en-US" altLang="ja-JP" b="1" dirty="0">
              <a:solidFill>
                <a:srgbClr val="FF0000"/>
              </a:solidFill>
            </a:endParaRPr>
          </a:p>
          <a:p>
            <a:r>
              <a:rPr kumimoji="1" lang="ja-JP" altLang="en-US"/>
              <a:t>チューニングなしで解決できる策を考える</a:t>
            </a:r>
            <a:endParaRPr kumimoji="1" lang="en-US" altLang="ja-JP" dirty="0"/>
          </a:p>
          <a:p>
            <a:pPr lvl="1"/>
            <a:r>
              <a:rPr lang="ja-JP" altLang="en-US" b="1"/>
              <a:t>解決したい課題と関連していて，かつ，うまくいっているモデルを流用する</a:t>
            </a:r>
            <a:r>
              <a:rPr lang="en-US" altLang="ja-JP" b="1" dirty="0"/>
              <a:t> -&gt; </a:t>
            </a:r>
            <a:r>
              <a:rPr lang="ja-JP" altLang="en-US" b="1"/>
              <a:t>転移学習</a:t>
            </a:r>
            <a:endParaRPr kumimoji="1" lang="en-US" altLang="ja-JP" b="1" dirty="0"/>
          </a:p>
          <a:p>
            <a:pPr lvl="1"/>
            <a:endParaRPr lang="en-US" altLang="ja-JP" b="1" dirty="0">
              <a:solidFill>
                <a:srgbClr val="FF0000"/>
              </a:solidFill>
            </a:endParaRPr>
          </a:p>
          <a:p>
            <a:endParaRPr kumimoji="1" lang="ja-JP" altLang="en-US" b="1"/>
          </a:p>
        </p:txBody>
      </p:sp>
    </p:spTree>
    <p:extLst>
      <p:ext uri="{BB962C8B-B14F-4D97-AF65-F5344CB8AC3E}">
        <p14:creationId xmlns:p14="http://schemas.microsoft.com/office/powerpoint/2010/main" val="14689702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42C92D6-8330-8940-8C1F-4D03643D9B90}"/>
              </a:ext>
            </a:extLst>
          </p:cNvPr>
          <p:cNvSpPr>
            <a:spLocks noGrp="1"/>
          </p:cNvSpPr>
          <p:nvPr>
            <p:ph type="title"/>
          </p:nvPr>
        </p:nvSpPr>
        <p:spPr/>
        <p:txBody>
          <a:bodyPr/>
          <a:lstStyle/>
          <a:p>
            <a:r>
              <a:rPr kumimoji="1" lang="ja-JP" altLang="en-US"/>
              <a:t>転移学習とファインチューニング</a:t>
            </a:r>
          </a:p>
        </p:txBody>
      </p:sp>
      <p:sp>
        <p:nvSpPr>
          <p:cNvPr id="3" name="コンテンツ プレースホルダー 2">
            <a:extLst>
              <a:ext uri="{FF2B5EF4-FFF2-40B4-BE49-F238E27FC236}">
                <a16:creationId xmlns:a16="http://schemas.microsoft.com/office/drawing/2014/main" id="{A7C1838C-A55D-B440-9BF8-016AC76055C2}"/>
              </a:ext>
            </a:extLst>
          </p:cNvPr>
          <p:cNvSpPr>
            <a:spLocks noGrp="1"/>
          </p:cNvSpPr>
          <p:nvPr>
            <p:ph idx="1"/>
          </p:nvPr>
        </p:nvSpPr>
        <p:spPr/>
        <p:txBody>
          <a:bodyPr/>
          <a:lstStyle/>
          <a:p>
            <a:r>
              <a:rPr kumimoji="1" lang="ja-JP" altLang="en-US"/>
              <a:t>転移学習</a:t>
            </a:r>
            <a:endParaRPr kumimoji="1" lang="en-US" altLang="ja-JP" dirty="0"/>
          </a:p>
          <a:p>
            <a:pPr lvl="1"/>
            <a:r>
              <a:rPr lang="ja-JP" altLang="en-US"/>
              <a:t>機械学習モデルを流用して問題解決を行う</a:t>
            </a:r>
            <a:endParaRPr lang="en-US" altLang="ja-JP" dirty="0"/>
          </a:p>
          <a:p>
            <a:pPr lvl="1"/>
            <a:r>
              <a:rPr lang="ja-JP" altLang="en-US"/>
              <a:t>イメージ</a:t>
            </a:r>
            <a:r>
              <a:rPr kumimoji="1" lang="ja-JP" altLang="en-US"/>
              <a:t>：課題</a:t>
            </a:r>
            <a:r>
              <a:rPr kumimoji="1" lang="en-US" altLang="ja-JP" dirty="0"/>
              <a:t>A</a:t>
            </a:r>
            <a:r>
              <a:rPr kumimoji="1" lang="ja-JP" altLang="en-US"/>
              <a:t>のために作られたモデルをうまくつかって課題</a:t>
            </a:r>
            <a:r>
              <a:rPr kumimoji="1" lang="en-US" altLang="ja-JP" dirty="0"/>
              <a:t>B</a:t>
            </a:r>
            <a:r>
              <a:rPr lang="ja-JP" altLang="en-US"/>
              <a:t>の</a:t>
            </a:r>
            <a:r>
              <a:rPr kumimoji="1" lang="ja-JP" altLang="en-US"/>
              <a:t>解決を試みる</a:t>
            </a:r>
            <a:endParaRPr kumimoji="1" lang="en-US" altLang="ja-JP" dirty="0"/>
          </a:p>
          <a:p>
            <a:pPr lvl="1"/>
            <a:endParaRPr lang="en-US" altLang="ja-JP" dirty="0"/>
          </a:p>
          <a:p>
            <a:r>
              <a:rPr kumimoji="1" lang="ja-JP" altLang="en-US"/>
              <a:t>ファインチューニング</a:t>
            </a:r>
            <a:endParaRPr kumimoji="1" lang="en-US" altLang="ja-JP" dirty="0"/>
          </a:p>
          <a:p>
            <a:pPr lvl="1"/>
            <a:r>
              <a:rPr lang="ja-JP" altLang="en-US"/>
              <a:t>機械学習モデルを流用したのち，解決したい課題に合わせて，流用したモデルを再学習する</a:t>
            </a:r>
            <a:endParaRPr lang="en-US" altLang="ja-JP" dirty="0"/>
          </a:p>
          <a:p>
            <a:pPr lvl="1"/>
            <a:r>
              <a:rPr lang="ja-JP" altLang="en-US"/>
              <a:t>イメージ：課題</a:t>
            </a:r>
            <a:r>
              <a:rPr lang="en-US" altLang="ja-JP" dirty="0"/>
              <a:t>A</a:t>
            </a:r>
            <a:r>
              <a:rPr lang="ja-JP" altLang="en-US"/>
              <a:t>のために作られたモデルの重みを課題</a:t>
            </a:r>
            <a:r>
              <a:rPr lang="en-US" altLang="ja-JP" dirty="0"/>
              <a:t>B</a:t>
            </a:r>
            <a:r>
              <a:rPr lang="ja-JP" altLang="en-US"/>
              <a:t>の訓練データを用いて更新，モデルを課題</a:t>
            </a:r>
            <a:r>
              <a:rPr lang="en-US" altLang="ja-JP" dirty="0"/>
              <a:t>B</a:t>
            </a:r>
            <a:r>
              <a:rPr lang="ja-JP" altLang="en-US"/>
              <a:t>に適応させることで課題</a:t>
            </a:r>
            <a:r>
              <a:rPr lang="en-US" altLang="ja-JP" dirty="0"/>
              <a:t>B</a:t>
            </a:r>
            <a:r>
              <a:rPr lang="ja-JP" altLang="en-US"/>
              <a:t>のより効果的な解決を試みる</a:t>
            </a:r>
            <a:endParaRPr kumimoji="1" lang="ja-JP" altLang="en-US"/>
          </a:p>
        </p:txBody>
      </p:sp>
    </p:spTree>
    <p:extLst>
      <p:ext uri="{BB962C8B-B14F-4D97-AF65-F5344CB8AC3E}">
        <p14:creationId xmlns:p14="http://schemas.microsoft.com/office/powerpoint/2010/main" val="119692493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839FE9E-7B2E-1844-8F66-BD57F62A7CD7}"/>
              </a:ext>
            </a:extLst>
          </p:cNvPr>
          <p:cNvSpPr>
            <a:spLocks noGrp="1"/>
          </p:cNvSpPr>
          <p:nvPr>
            <p:ph type="title"/>
          </p:nvPr>
        </p:nvSpPr>
        <p:spPr/>
        <p:txBody>
          <a:bodyPr/>
          <a:lstStyle/>
          <a:p>
            <a:r>
              <a:rPr kumimoji="1" lang="ja-JP" altLang="en-US"/>
              <a:t>犬猫分類</a:t>
            </a:r>
            <a:r>
              <a:rPr kumimoji="1" lang="en-US" altLang="ja-JP" dirty="0"/>
              <a:t> 10/18  </a:t>
            </a:r>
            <a:r>
              <a:rPr kumimoji="1" lang="en-US" altLang="ja-JP" sz="2400" dirty="0"/>
              <a:t>VGG16</a:t>
            </a:r>
            <a:r>
              <a:rPr kumimoji="1" lang="ja-JP" altLang="en-US" sz="2400"/>
              <a:t>のファインチューニング</a:t>
            </a:r>
          </a:p>
        </p:txBody>
      </p:sp>
      <p:sp>
        <p:nvSpPr>
          <p:cNvPr id="3" name="コンテンツ プレースホルダー 2">
            <a:extLst>
              <a:ext uri="{FF2B5EF4-FFF2-40B4-BE49-F238E27FC236}">
                <a16:creationId xmlns:a16="http://schemas.microsoft.com/office/drawing/2014/main" id="{661445C9-D780-624E-A93B-D00085A8525E}"/>
              </a:ext>
            </a:extLst>
          </p:cNvPr>
          <p:cNvSpPr>
            <a:spLocks noGrp="1"/>
          </p:cNvSpPr>
          <p:nvPr>
            <p:ph idx="1"/>
          </p:nvPr>
        </p:nvSpPr>
        <p:spPr>
          <a:xfrm>
            <a:off x="628649" y="1837982"/>
            <a:ext cx="8243501" cy="4351338"/>
          </a:xfrm>
        </p:spPr>
        <p:txBody>
          <a:bodyPr/>
          <a:lstStyle/>
          <a:p>
            <a:r>
              <a:rPr kumimoji="1" lang="en-US" altLang="ja-JP" dirty="0"/>
              <a:t>VGG16</a:t>
            </a:r>
          </a:p>
          <a:p>
            <a:pPr lvl="1"/>
            <a:r>
              <a:rPr kumimoji="1" lang="ja-JP" altLang="en-US"/>
              <a:t>畳み込み層とプーリング層合わせて</a:t>
            </a:r>
            <a:r>
              <a:rPr kumimoji="1" lang="en-US" altLang="ja-JP" dirty="0"/>
              <a:t>16</a:t>
            </a:r>
            <a:r>
              <a:rPr kumimoji="1" lang="ja-JP" altLang="en-US"/>
              <a:t>層の</a:t>
            </a:r>
            <a:r>
              <a:rPr kumimoji="1" lang="en-US" altLang="ja-JP" dirty="0"/>
              <a:t>CNN</a:t>
            </a:r>
          </a:p>
          <a:p>
            <a:pPr lvl="1"/>
            <a:r>
              <a:rPr lang="ja-JP" altLang="en-US"/>
              <a:t>数々</a:t>
            </a:r>
            <a:r>
              <a:rPr kumimoji="1" lang="ja-JP" altLang="en-US"/>
              <a:t>の画像処理コンテストや研究で実績あり</a:t>
            </a:r>
            <a:endParaRPr kumimoji="1" lang="en-US" altLang="ja-JP" dirty="0"/>
          </a:p>
          <a:p>
            <a:pPr lvl="1"/>
            <a:r>
              <a:rPr lang="ja-JP" altLang="en-US"/>
              <a:t>大型画像データセット，</a:t>
            </a:r>
            <a:r>
              <a:rPr lang="en-US" altLang="ja-JP" dirty="0"/>
              <a:t>CIFAR-10</a:t>
            </a:r>
            <a:r>
              <a:rPr lang="ja-JP" altLang="en-US"/>
              <a:t>を学習したモデルの重み，構成が</a:t>
            </a:r>
            <a:r>
              <a:rPr lang="en-US" altLang="ja-JP" dirty="0" err="1"/>
              <a:t>Keras</a:t>
            </a:r>
            <a:r>
              <a:rPr lang="ja-JP" altLang="en-US"/>
              <a:t>に用意されている</a:t>
            </a:r>
            <a:endParaRPr kumimoji="1" lang="en-US" altLang="ja-JP" dirty="0"/>
          </a:p>
          <a:p>
            <a:pPr lvl="1"/>
            <a:endParaRPr lang="en-US" altLang="ja-JP" dirty="0"/>
          </a:p>
          <a:p>
            <a:r>
              <a:rPr kumimoji="1" lang="en-US" altLang="ja-JP" dirty="0"/>
              <a:t>CIFAR-10</a:t>
            </a:r>
            <a:r>
              <a:rPr kumimoji="1" lang="ja-JP" altLang="en-US"/>
              <a:t>を訓練データとして学習した</a:t>
            </a:r>
            <a:r>
              <a:rPr kumimoji="1" lang="en-US" altLang="ja-JP" dirty="0"/>
              <a:t>VGG16</a:t>
            </a:r>
            <a:r>
              <a:rPr kumimoji="1" lang="ja-JP" altLang="en-US"/>
              <a:t>をファインチューニングする</a:t>
            </a:r>
            <a:endParaRPr kumimoji="1" lang="en-US" altLang="ja-JP" dirty="0"/>
          </a:p>
          <a:p>
            <a:pPr lvl="1"/>
            <a:r>
              <a:rPr kumimoji="1" lang="en-US" altLang="ja-JP" dirty="0"/>
              <a:t>CIFAR-10</a:t>
            </a:r>
            <a:r>
              <a:rPr kumimoji="1" lang="ja-JP" altLang="en-US"/>
              <a:t>には動物の画像も含まれており，動物である犬と猫の特徴を効率的に抽出できる可能性が高い</a:t>
            </a:r>
            <a:endParaRPr kumimoji="1" lang="en-US" altLang="ja-JP" dirty="0"/>
          </a:p>
          <a:p>
            <a:pPr lvl="1"/>
            <a:r>
              <a:rPr lang="ja-JP" altLang="en-US"/>
              <a:t>ファインチューニングすることで，犬と猫に特化させる</a:t>
            </a:r>
            <a:endParaRPr kumimoji="1" lang="ja-JP" altLang="en-US"/>
          </a:p>
        </p:txBody>
      </p:sp>
    </p:spTree>
    <p:extLst>
      <p:ext uri="{BB962C8B-B14F-4D97-AF65-F5344CB8AC3E}">
        <p14:creationId xmlns:p14="http://schemas.microsoft.com/office/powerpoint/2010/main" val="166394360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839FE9E-7B2E-1844-8F66-BD57F62A7CD7}"/>
              </a:ext>
            </a:extLst>
          </p:cNvPr>
          <p:cNvSpPr>
            <a:spLocks noGrp="1"/>
          </p:cNvSpPr>
          <p:nvPr>
            <p:ph type="title"/>
          </p:nvPr>
        </p:nvSpPr>
        <p:spPr/>
        <p:txBody>
          <a:bodyPr/>
          <a:lstStyle/>
          <a:p>
            <a:r>
              <a:rPr kumimoji="1" lang="ja-JP" altLang="en-US"/>
              <a:t>犬猫分類</a:t>
            </a:r>
            <a:r>
              <a:rPr kumimoji="1" lang="en-US" altLang="ja-JP" dirty="0"/>
              <a:t> 11/18  </a:t>
            </a:r>
            <a:r>
              <a:rPr kumimoji="1" lang="en-US" altLang="ja-JP" sz="2400" dirty="0"/>
              <a:t>VGG16</a:t>
            </a:r>
            <a:r>
              <a:rPr kumimoji="1" lang="ja-JP" altLang="en-US" sz="2400"/>
              <a:t>のファインチューニング</a:t>
            </a:r>
          </a:p>
        </p:txBody>
      </p:sp>
      <p:sp>
        <p:nvSpPr>
          <p:cNvPr id="3" name="コンテンツ プレースホルダー 2">
            <a:extLst>
              <a:ext uri="{FF2B5EF4-FFF2-40B4-BE49-F238E27FC236}">
                <a16:creationId xmlns:a16="http://schemas.microsoft.com/office/drawing/2014/main" id="{661445C9-D780-624E-A93B-D00085A8525E}"/>
              </a:ext>
            </a:extLst>
          </p:cNvPr>
          <p:cNvSpPr>
            <a:spLocks noGrp="1"/>
          </p:cNvSpPr>
          <p:nvPr>
            <p:ph idx="1"/>
          </p:nvPr>
        </p:nvSpPr>
        <p:spPr>
          <a:xfrm>
            <a:off x="603936" y="1778809"/>
            <a:ext cx="5880158" cy="4351338"/>
          </a:xfrm>
        </p:spPr>
        <p:txBody>
          <a:bodyPr>
            <a:normAutofit/>
          </a:bodyPr>
          <a:lstStyle/>
          <a:p>
            <a:r>
              <a:rPr kumimoji="1" lang="ja-JP" altLang="en-US"/>
              <a:t>具体的な学習の戦略</a:t>
            </a:r>
            <a:endParaRPr kumimoji="1" lang="en-US" altLang="ja-JP" dirty="0"/>
          </a:p>
          <a:p>
            <a:pPr lvl="1"/>
            <a:r>
              <a:rPr lang="ja-JP" altLang="en-US"/>
              <a:t>最後の畳み込み層</a:t>
            </a:r>
            <a:r>
              <a:rPr lang="en-US" altLang="ja-JP" dirty="0"/>
              <a:t>4</a:t>
            </a:r>
            <a:r>
              <a:rPr lang="ja-JP" altLang="en-US"/>
              <a:t>つと全結合層のみを学習させる</a:t>
            </a:r>
            <a:endParaRPr lang="en-US" altLang="ja-JP" dirty="0"/>
          </a:p>
          <a:p>
            <a:pPr lvl="1"/>
            <a:r>
              <a:rPr kumimoji="1" lang="ja-JP" altLang="en-US"/>
              <a:t>他の層は学習させず，あくまで特徴抽出器として用いる</a:t>
            </a:r>
            <a:endParaRPr kumimoji="1" lang="en-US" altLang="ja-JP" dirty="0"/>
          </a:p>
          <a:p>
            <a:pPr lvl="1"/>
            <a:endParaRPr kumimoji="1" lang="en-US" altLang="ja-JP" dirty="0"/>
          </a:p>
          <a:p>
            <a:pPr lvl="1"/>
            <a:r>
              <a:rPr kumimoji="1" lang="en-US" altLang="ja-JP" dirty="0"/>
              <a:t>CNN</a:t>
            </a:r>
            <a:r>
              <a:rPr lang="ja-JP" altLang="en-US"/>
              <a:t>において</a:t>
            </a:r>
            <a:r>
              <a:rPr kumimoji="1" lang="ja-JP" altLang="en-US"/>
              <a:t>，浅い層ではデータの大まかな形，深い層ではデータの本質的特徴を学習している</a:t>
            </a:r>
            <a:r>
              <a:rPr lang="ja-JP" altLang="en-US"/>
              <a:t>こと</a:t>
            </a:r>
            <a:r>
              <a:rPr kumimoji="1" lang="ja-JP" altLang="en-US"/>
              <a:t>が知られている．深い層だけを学習することで，</a:t>
            </a:r>
            <a:r>
              <a:rPr lang="ja-JP" altLang="en-US"/>
              <a:t>効率的に</a:t>
            </a:r>
            <a:r>
              <a:rPr kumimoji="1" lang="ja-JP" altLang="en-US"/>
              <a:t>モデルを犬と猫に特化させる</a:t>
            </a:r>
          </a:p>
        </p:txBody>
      </p:sp>
      <p:pic>
        <p:nvPicPr>
          <p:cNvPr id="5" name="図 4">
            <a:extLst>
              <a:ext uri="{FF2B5EF4-FFF2-40B4-BE49-F238E27FC236}">
                <a16:creationId xmlns:a16="http://schemas.microsoft.com/office/drawing/2014/main" id="{19E8FF92-B473-B94E-B45E-88598FCB256C}"/>
              </a:ext>
            </a:extLst>
          </p:cNvPr>
          <p:cNvPicPr>
            <a:picLocks noChangeAspect="1"/>
          </p:cNvPicPr>
          <p:nvPr/>
        </p:nvPicPr>
        <p:blipFill>
          <a:blip r:embed="rId2"/>
          <a:stretch>
            <a:fillRect/>
          </a:stretch>
        </p:blipFill>
        <p:spPr>
          <a:xfrm>
            <a:off x="6684892" y="1444681"/>
            <a:ext cx="1742416" cy="4962331"/>
          </a:xfrm>
          <a:prstGeom prst="rect">
            <a:avLst/>
          </a:prstGeom>
        </p:spPr>
      </p:pic>
      <p:sp>
        <p:nvSpPr>
          <p:cNvPr id="6" name="テキスト ボックス 5">
            <a:extLst>
              <a:ext uri="{FF2B5EF4-FFF2-40B4-BE49-F238E27FC236}">
                <a16:creationId xmlns:a16="http://schemas.microsoft.com/office/drawing/2014/main" id="{0114E44D-0018-214B-978F-84F9B5952DD7}"/>
              </a:ext>
            </a:extLst>
          </p:cNvPr>
          <p:cNvSpPr txBox="1"/>
          <p:nvPr/>
        </p:nvSpPr>
        <p:spPr>
          <a:xfrm>
            <a:off x="5634681" y="6495132"/>
            <a:ext cx="3342582" cy="215444"/>
          </a:xfrm>
          <a:prstGeom prst="rect">
            <a:avLst/>
          </a:prstGeom>
          <a:noFill/>
        </p:spPr>
        <p:txBody>
          <a:bodyPr wrap="none" rtlCol="0">
            <a:spAutoFit/>
          </a:bodyPr>
          <a:lstStyle/>
          <a:p>
            <a:r>
              <a:rPr lang="ja-JP" altLang="en-US" sz="800">
                <a:hlinkClick r:id="rId3"/>
              </a:rPr>
              <a:t>出典：</a:t>
            </a:r>
            <a:r>
              <a:rPr lang="en-US" altLang="ja-JP" sz="800" dirty="0">
                <a:hlinkClick r:id="rId3"/>
              </a:rPr>
              <a:t>http://aidiary.hatenablog.com/entry/20170110/1484057655</a:t>
            </a:r>
            <a:endParaRPr kumimoji="1" lang="ja-JP" altLang="en-US" sz="800"/>
          </a:p>
        </p:txBody>
      </p:sp>
    </p:spTree>
    <p:extLst>
      <p:ext uri="{BB962C8B-B14F-4D97-AF65-F5344CB8AC3E}">
        <p14:creationId xmlns:p14="http://schemas.microsoft.com/office/powerpoint/2010/main" val="98799267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D296781-6E28-9248-9502-FE0865FF2D54}"/>
              </a:ext>
            </a:extLst>
          </p:cNvPr>
          <p:cNvSpPr>
            <a:spLocks noGrp="1"/>
          </p:cNvSpPr>
          <p:nvPr>
            <p:ph type="title"/>
          </p:nvPr>
        </p:nvSpPr>
        <p:spPr/>
        <p:txBody>
          <a:bodyPr/>
          <a:lstStyle/>
          <a:p>
            <a:r>
              <a:rPr kumimoji="1" lang="ja-JP" altLang="en-US"/>
              <a:t>犬猫分類</a:t>
            </a:r>
            <a:r>
              <a:rPr kumimoji="1" lang="en-US" altLang="ja-JP" dirty="0"/>
              <a:t> 12/18</a:t>
            </a:r>
            <a:endParaRPr kumimoji="1" lang="ja-JP" altLang="en-US"/>
          </a:p>
        </p:txBody>
      </p:sp>
      <p:sp>
        <p:nvSpPr>
          <p:cNvPr id="3" name="コンテンツ プレースホルダー 2">
            <a:extLst>
              <a:ext uri="{FF2B5EF4-FFF2-40B4-BE49-F238E27FC236}">
                <a16:creationId xmlns:a16="http://schemas.microsoft.com/office/drawing/2014/main" id="{1F2CA29D-A1B7-C64E-99EC-2B26A7A7A56F}"/>
              </a:ext>
            </a:extLst>
          </p:cNvPr>
          <p:cNvSpPr>
            <a:spLocks noGrp="1"/>
          </p:cNvSpPr>
          <p:nvPr>
            <p:ph idx="1"/>
          </p:nvPr>
        </p:nvSpPr>
        <p:spPr>
          <a:xfrm>
            <a:off x="505082" y="1901458"/>
            <a:ext cx="4204443" cy="4591415"/>
          </a:xfrm>
        </p:spPr>
        <p:txBody>
          <a:bodyPr>
            <a:normAutofit lnSpcReduction="10000"/>
          </a:bodyPr>
          <a:lstStyle/>
          <a:p>
            <a:r>
              <a:rPr lang="ja-JP" altLang="en-US"/>
              <a:t>「</a:t>
            </a:r>
            <a:r>
              <a:rPr lang="en-US" altLang="ja-JP" dirty="0"/>
              <a:t>VGG16</a:t>
            </a:r>
            <a:r>
              <a:rPr lang="ja-JP" altLang="en-US"/>
              <a:t>の</a:t>
            </a:r>
            <a:r>
              <a:rPr lang="en-US" altLang="ja-JP" dirty="0"/>
              <a:t>finetuning</a:t>
            </a:r>
            <a:r>
              <a:rPr lang="ja-JP" altLang="en-US"/>
              <a:t>」参照</a:t>
            </a:r>
            <a:endParaRPr lang="en-US" altLang="ja-JP" dirty="0"/>
          </a:p>
          <a:p>
            <a:endParaRPr lang="en-US" altLang="ja-JP" dirty="0"/>
          </a:p>
          <a:p>
            <a:r>
              <a:rPr lang="en-US" altLang="ja-JP" dirty="0" err="1"/>
              <a:t>Keras</a:t>
            </a:r>
            <a:r>
              <a:rPr lang="ja-JP" altLang="en-US"/>
              <a:t>にある</a:t>
            </a:r>
            <a:r>
              <a:rPr lang="en-US" altLang="ja-JP" dirty="0"/>
              <a:t>VGG16</a:t>
            </a:r>
            <a:r>
              <a:rPr lang="ja-JP" altLang="en-US"/>
              <a:t>の重みと構成を流用</a:t>
            </a:r>
            <a:endParaRPr lang="en-US" altLang="ja-JP" dirty="0"/>
          </a:p>
          <a:p>
            <a:pPr lvl="1"/>
            <a:r>
              <a:rPr lang="en-US" altLang="ja-JP" dirty="0"/>
              <a:t>VGG16(</a:t>
            </a:r>
            <a:r>
              <a:rPr lang="ja-JP" altLang="en-US"/>
              <a:t>引数</a:t>
            </a:r>
            <a:r>
              <a:rPr lang="en-US" altLang="ja-JP" dirty="0"/>
              <a:t>)</a:t>
            </a:r>
          </a:p>
          <a:p>
            <a:pPr lvl="1"/>
            <a:endParaRPr lang="en-US" altLang="ja-JP" dirty="0"/>
          </a:p>
          <a:p>
            <a:r>
              <a:rPr lang="en-US" altLang="ja-JP" dirty="0"/>
              <a:t>Functional API</a:t>
            </a:r>
            <a:r>
              <a:rPr lang="ja-JP" altLang="en-US"/>
              <a:t>を用いて</a:t>
            </a:r>
            <a:r>
              <a:rPr lang="en-US" altLang="ja-JP" dirty="0"/>
              <a:t>VGG</a:t>
            </a:r>
            <a:r>
              <a:rPr lang="ja-JP" altLang="en-US"/>
              <a:t>と全結合層を連結</a:t>
            </a:r>
            <a:endParaRPr lang="en-US" altLang="ja-JP" dirty="0"/>
          </a:p>
          <a:p>
            <a:pPr lvl="1"/>
            <a:r>
              <a:rPr lang="en-US" altLang="ja-JP" dirty="0"/>
              <a:t>Model(input = X, output =Y)</a:t>
            </a:r>
            <a:r>
              <a:rPr lang="ja-JP" altLang="en-US"/>
              <a:t>とすることで，</a:t>
            </a:r>
            <a:r>
              <a:rPr lang="en-US" altLang="ja-JP" dirty="0"/>
              <a:t>X~Y</a:t>
            </a:r>
            <a:r>
              <a:rPr lang="ja-JP" altLang="en-US"/>
              <a:t>のモデルの処理を全て繋げて行ってくれる</a:t>
            </a:r>
            <a:endParaRPr lang="en-US" altLang="ja-JP" dirty="0"/>
          </a:p>
          <a:p>
            <a:pPr lvl="1"/>
            <a:endParaRPr lang="en-US" altLang="ja-JP" dirty="0"/>
          </a:p>
          <a:p>
            <a:r>
              <a:rPr lang="en-US" altLang="ja-JP" dirty="0" err="1"/>
              <a:t>model.layers</a:t>
            </a:r>
            <a:r>
              <a:rPr lang="ja-JP" altLang="en-US"/>
              <a:t>で各層に干渉可能</a:t>
            </a:r>
            <a:endParaRPr lang="en-US" altLang="ja-JP" dirty="0"/>
          </a:p>
          <a:p>
            <a:pPr lvl="1"/>
            <a:r>
              <a:rPr lang="en-US" altLang="ja-JP" dirty="0" err="1"/>
              <a:t>layer.trainable</a:t>
            </a:r>
            <a:r>
              <a:rPr lang="en-US" altLang="ja-JP" dirty="0"/>
              <a:t> = False </a:t>
            </a:r>
            <a:r>
              <a:rPr lang="ja-JP" altLang="en-US"/>
              <a:t>とすると，その層の重みが更新されなくなる</a:t>
            </a:r>
            <a:endParaRPr lang="en-US" altLang="ja-JP" dirty="0"/>
          </a:p>
          <a:p>
            <a:pPr lvl="1"/>
            <a:endParaRPr lang="en-US" altLang="ja-JP" dirty="0"/>
          </a:p>
        </p:txBody>
      </p:sp>
      <p:pic>
        <p:nvPicPr>
          <p:cNvPr id="9" name="図 8">
            <a:extLst>
              <a:ext uri="{FF2B5EF4-FFF2-40B4-BE49-F238E27FC236}">
                <a16:creationId xmlns:a16="http://schemas.microsoft.com/office/drawing/2014/main" id="{6E85A427-BD12-F74D-8452-81B8BD8C5601}"/>
              </a:ext>
            </a:extLst>
          </p:cNvPr>
          <p:cNvPicPr>
            <a:picLocks noChangeAspect="1"/>
          </p:cNvPicPr>
          <p:nvPr/>
        </p:nvPicPr>
        <p:blipFill>
          <a:blip r:embed="rId2"/>
          <a:stretch>
            <a:fillRect/>
          </a:stretch>
        </p:blipFill>
        <p:spPr>
          <a:xfrm>
            <a:off x="4833093" y="1661382"/>
            <a:ext cx="4459188" cy="4831492"/>
          </a:xfrm>
          <a:prstGeom prst="rect">
            <a:avLst/>
          </a:prstGeom>
        </p:spPr>
      </p:pic>
    </p:spTree>
    <p:extLst>
      <p:ext uri="{BB962C8B-B14F-4D97-AF65-F5344CB8AC3E}">
        <p14:creationId xmlns:p14="http://schemas.microsoft.com/office/powerpoint/2010/main" val="2526554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4867356-79B8-DC46-B111-716C8163841D}"/>
              </a:ext>
            </a:extLst>
          </p:cNvPr>
          <p:cNvSpPr>
            <a:spLocks noGrp="1"/>
          </p:cNvSpPr>
          <p:nvPr>
            <p:ph type="title"/>
          </p:nvPr>
        </p:nvSpPr>
        <p:spPr/>
        <p:txBody>
          <a:bodyPr/>
          <a:lstStyle/>
          <a:p>
            <a:r>
              <a:rPr kumimoji="1" lang="ja-JP" altLang="en-US"/>
              <a:t>注意事項</a:t>
            </a:r>
          </a:p>
        </p:txBody>
      </p:sp>
      <p:sp>
        <p:nvSpPr>
          <p:cNvPr id="3" name="コンテンツ プレースホルダー 2">
            <a:extLst>
              <a:ext uri="{FF2B5EF4-FFF2-40B4-BE49-F238E27FC236}">
                <a16:creationId xmlns:a16="http://schemas.microsoft.com/office/drawing/2014/main" id="{86D52C1C-85E4-8848-942B-94B15869D6F1}"/>
              </a:ext>
            </a:extLst>
          </p:cNvPr>
          <p:cNvSpPr>
            <a:spLocks noGrp="1"/>
          </p:cNvSpPr>
          <p:nvPr>
            <p:ph idx="1"/>
          </p:nvPr>
        </p:nvSpPr>
        <p:spPr/>
        <p:txBody>
          <a:bodyPr/>
          <a:lstStyle/>
          <a:p>
            <a:r>
              <a:rPr kumimoji="1" lang="ja-JP" altLang="en-US"/>
              <a:t>アルゴリズムの細かい説明は省きます．あくまで全体の流れを知るということを念頭におきます</a:t>
            </a:r>
            <a:endParaRPr kumimoji="1" lang="en-US" altLang="ja-JP" dirty="0"/>
          </a:p>
          <a:p>
            <a:pPr marL="0" indent="0">
              <a:buNone/>
            </a:pPr>
            <a:endParaRPr kumimoji="1" lang="en-US" altLang="ja-JP" dirty="0"/>
          </a:p>
          <a:p>
            <a:r>
              <a:rPr kumimoji="1" lang="ja-JP" altLang="en-US"/>
              <a:t>今日一発の説明で完全に理解しきる必要はあんまりないと思ってます．いざ機械学習を使う，となった時にリファレンスがわりにしてもらえると幸いです</a:t>
            </a:r>
            <a:endParaRPr kumimoji="1" lang="en-US" altLang="ja-JP" dirty="0"/>
          </a:p>
          <a:p>
            <a:endParaRPr lang="en-US" altLang="ja-JP" dirty="0"/>
          </a:p>
          <a:p>
            <a:r>
              <a:rPr kumimoji="1" lang="ja-JP" altLang="en-US"/>
              <a:t>本日使うコード，ファイル等は</a:t>
            </a:r>
            <a:r>
              <a:rPr lang="en-US" altLang="ja-JP" dirty="0" err="1"/>
              <a:t>G</a:t>
            </a:r>
            <a:r>
              <a:rPr kumimoji="1" lang="en-US" altLang="ja-JP" dirty="0" err="1"/>
              <a:t>ithub</a:t>
            </a:r>
            <a:r>
              <a:rPr kumimoji="1" lang="ja-JP" altLang="en-US"/>
              <a:t>，ドライブ両方に上がってます．好きな方からダウンロードしてください</a:t>
            </a:r>
            <a:endParaRPr kumimoji="1" lang="en-US" altLang="ja-JP" dirty="0"/>
          </a:p>
          <a:p>
            <a:pPr lvl="1"/>
            <a:r>
              <a:rPr lang="en-US" altLang="ja-JP" sz="1600" dirty="0">
                <a:hlinkClick r:id="rId2"/>
              </a:rPr>
              <a:t>https://github.com/iplab-ubiquitous/DeepLearningLearning2019</a:t>
            </a:r>
            <a:endParaRPr lang="en-US" altLang="ja-JP" sz="1600" dirty="0"/>
          </a:p>
          <a:p>
            <a:pPr lvl="1"/>
            <a:r>
              <a:rPr lang="en-US" altLang="ja-JP" sz="1600" dirty="0"/>
              <a:t>https://</a:t>
            </a:r>
            <a:r>
              <a:rPr lang="en-US" altLang="ja-JP" sz="1600" dirty="0" err="1"/>
              <a:t>drive.google.com</a:t>
            </a:r>
            <a:r>
              <a:rPr lang="en-US" altLang="ja-JP" sz="1600" dirty="0"/>
              <a:t>/drive/folders/1mS8ulDSXpzHr15yg7_xcZ0jkQh9YHo8D?usp=sharing</a:t>
            </a:r>
            <a:endParaRPr kumimoji="1" lang="ja-JP" altLang="en-US" sz="1600"/>
          </a:p>
        </p:txBody>
      </p:sp>
    </p:spTree>
    <p:extLst>
      <p:ext uri="{BB962C8B-B14F-4D97-AF65-F5344CB8AC3E}">
        <p14:creationId xmlns:p14="http://schemas.microsoft.com/office/powerpoint/2010/main" val="23500840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C8FD30F-1D7B-054F-B14B-893F014A937B}"/>
              </a:ext>
            </a:extLst>
          </p:cNvPr>
          <p:cNvSpPr>
            <a:spLocks noGrp="1"/>
          </p:cNvSpPr>
          <p:nvPr>
            <p:ph type="title"/>
          </p:nvPr>
        </p:nvSpPr>
        <p:spPr/>
        <p:txBody>
          <a:bodyPr/>
          <a:lstStyle/>
          <a:p>
            <a:r>
              <a:rPr kumimoji="1" lang="ja-JP" altLang="en-US"/>
              <a:t>犬猫分類</a:t>
            </a:r>
            <a:r>
              <a:rPr kumimoji="1" lang="en-US" altLang="ja-JP" dirty="0"/>
              <a:t> 13/18</a:t>
            </a:r>
            <a:endParaRPr kumimoji="1" lang="ja-JP" altLang="en-US"/>
          </a:p>
        </p:txBody>
      </p:sp>
      <p:sp>
        <p:nvSpPr>
          <p:cNvPr id="3" name="コンテンツ プレースホルダー 2">
            <a:extLst>
              <a:ext uri="{FF2B5EF4-FFF2-40B4-BE49-F238E27FC236}">
                <a16:creationId xmlns:a16="http://schemas.microsoft.com/office/drawing/2014/main" id="{95119F7F-294C-174F-88C9-412FF1D6F4D2}"/>
              </a:ext>
            </a:extLst>
          </p:cNvPr>
          <p:cNvSpPr>
            <a:spLocks noGrp="1"/>
          </p:cNvSpPr>
          <p:nvPr>
            <p:ph idx="1"/>
          </p:nvPr>
        </p:nvSpPr>
        <p:spPr>
          <a:xfrm>
            <a:off x="628650" y="1825625"/>
            <a:ext cx="7886700" cy="2029683"/>
          </a:xfrm>
        </p:spPr>
        <p:txBody>
          <a:bodyPr/>
          <a:lstStyle/>
          <a:p>
            <a:r>
              <a:rPr lang="en-US" altLang="ja-JP" dirty="0"/>
              <a:t>predict</a:t>
            </a:r>
          </a:p>
          <a:p>
            <a:pPr lvl="1"/>
            <a:r>
              <a:rPr kumimoji="1" lang="ja-JP" altLang="en-US"/>
              <a:t>自作モデルの時と基本的には変わらない</a:t>
            </a:r>
            <a:endParaRPr kumimoji="1" lang="en-US" altLang="ja-JP" dirty="0"/>
          </a:p>
          <a:p>
            <a:pPr lvl="1"/>
            <a:r>
              <a:rPr lang="ja-JP" altLang="en-US"/>
              <a:t>モデルを</a:t>
            </a:r>
            <a:r>
              <a:rPr lang="en-US" altLang="ja-JP" dirty="0"/>
              <a:t>VGG</a:t>
            </a:r>
            <a:r>
              <a:rPr lang="ja-JP" altLang="en-US"/>
              <a:t>のものにする</a:t>
            </a:r>
            <a:endParaRPr kumimoji="1" lang="ja-JP" altLang="en-US"/>
          </a:p>
        </p:txBody>
      </p:sp>
      <p:pic>
        <p:nvPicPr>
          <p:cNvPr id="7" name="図 6">
            <a:extLst>
              <a:ext uri="{FF2B5EF4-FFF2-40B4-BE49-F238E27FC236}">
                <a16:creationId xmlns:a16="http://schemas.microsoft.com/office/drawing/2014/main" id="{3049A928-5857-8148-A596-D6A991E226BC}"/>
              </a:ext>
            </a:extLst>
          </p:cNvPr>
          <p:cNvPicPr>
            <a:picLocks noChangeAspect="1"/>
          </p:cNvPicPr>
          <p:nvPr/>
        </p:nvPicPr>
        <p:blipFill>
          <a:blip r:embed="rId2"/>
          <a:stretch>
            <a:fillRect/>
          </a:stretch>
        </p:blipFill>
        <p:spPr>
          <a:xfrm>
            <a:off x="943740" y="3521676"/>
            <a:ext cx="7256520" cy="2859988"/>
          </a:xfrm>
          <a:prstGeom prst="rect">
            <a:avLst/>
          </a:prstGeom>
        </p:spPr>
      </p:pic>
    </p:spTree>
    <p:extLst>
      <p:ext uri="{BB962C8B-B14F-4D97-AF65-F5344CB8AC3E}">
        <p14:creationId xmlns:p14="http://schemas.microsoft.com/office/powerpoint/2010/main" val="318089024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DB0BD3A-F7D0-A043-AD11-DC5AB00714CF}"/>
              </a:ext>
            </a:extLst>
          </p:cNvPr>
          <p:cNvSpPr>
            <a:spLocks noGrp="1"/>
          </p:cNvSpPr>
          <p:nvPr>
            <p:ph type="title"/>
          </p:nvPr>
        </p:nvSpPr>
        <p:spPr>
          <a:xfrm>
            <a:off x="628650" y="365126"/>
            <a:ext cx="8224256" cy="1325563"/>
          </a:xfrm>
        </p:spPr>
        <p:txBody>
          <a:bodyPr/>
          <a:lstStyle/>
          <a:p>
            <a:r>
              <a:rPr kumimoji="1" lang="ja-JP" altLang="en-US"/>
              <a:t>犬猫分類</a:t>
            </a:r>
            <a:r>
              <a:rPr kumimoji="1" lang="en-US" altLang="ja-JP" dirty="0"/>
              <a:t> 14/18  </a:t>
            </a:r>
            <a:r>
              <a:rPr kumimoji="1" lang="ja-JP" altLang="en-US" sz="2400"/>
              <a:t>ファインチューニングモデルの結果</a:t>
            </a:r>
          </a:p>
        </p:txBody>
      </p:sp>
      <p:sp>
        <p:nvSpPr>
          <p:cNvPr id="3" name="コンテンツ プレースホルダー 2">
            <a:extLst>
              <a:ext uri="{FF2B5EF4-FFF2-40B4-BE49-F238E27FC236}">
                <a16:creationId xmlns:a16="http://schemas.microsoft.com/office/drawing/2014/main" id="{ABCB085B-6BDD-E440-BEBC-D7A1683BDD88}"/>
              </a:ext>
            </a:extLst>
          </p:cNvPr>
          <p:cNvSpPr>
            <a:spLocks noGrp="1"/>
          </p:cNvSpPr>
          <p:nvPr>
            <p:ph idx="1"/>
          </p:nvPr>
        </p:nvSpPr>
        <p:spPr>
          <a:xfrm>
            <a:off x="628650" y="1825625"/>
            <a:ext cx="4547129" cy="4351338"/>
          </a:xfrm>
        </p:spPr>
        <p:txBody>
          <a:bodyPr/>
          <a:lstStyle/>
          <a:p>
            <a:r>
              <a:rPr lang="ja-JP" altLang="en-US"/>
              <a:t>検証データで</a:t>
            </a:r>
            <a:r>
              <a:rPr lang="en-US" altLang="ja-JP" dirty="0">
                <a:solidFill>
                  <a:srgbClr val="FF0000"/>
                </a:solidFill>
              </a:rPr>
              <a:t>92%</a:t>
            </a:r>
            <a:r>
              <a:rPr lang="ja-JP" altLang="en-US">
                <a:solidFill>
                  <a:srgbClr val="FF0000"/>
                </a:solidFill>
              </a:rPr>
              <a:t>の正答率</a:t>
            </a:r>
            <a:r>
              <a:rPr lang="en-US" altLang="ja-JP" dirty="0">
                <a:solidFill>
                  <a:srgbClr val="FF0000"/>
                </a:solidFill>
              </a:rPr>
              <a:t> </a:t>
            </a:r>
            <a:r>
              <a:rPr lang="en-US" altLang="ja-JP" dirty="0"/>
              <a:t>(</a:t>
            </a:r>
            <a:r>
              <a:rPr lang="ja-JP" altLang="en-US"/>
              <a:t>右上</a:t>
            </a:r>
            <a:r>
              <a:rPr lang="en-US" altLang="ja-JP" dirty="0"/>
              <a:t>)</a:t>
            </a:r>
          </a:p>
          <a:p>
            <a:endParaRPr lang="en-US" altLang="ja-JP" dirty="0"/>
          </a:p>
          <a:p>
            <a:r>
              <a:rPr kumimoji="1" lang="ja-JP" altLang="en-US"/>
              <a:t>自作モデルでは分類に失敗した画像の分類に成功</a:t>
            </a:r>
            <a:r>
              <a:rPr kumimoji="1" lang="en-US" altLang="ja-JP" dirty="0"/>
              <a:t> (</a:t>
            </a:r>
            <a:r>
              <a:rPr kumimoji="1" lang="ja-JP" altLang="en-US"/>
              <a:t>右下</a:t>
            </a:r>
            <a:r>
              <a:rPr kumimoji="1" lang="en-US" altLang="ja-JP" dirty="0"/>
              <a:t>)</a:t>
            </a:r>
          </a:p>
          <a:p>
            <a:pPr lvl="1"/>
            <a:r>
              <a:rPr lang="ja-JP" altLang="en-US">
                <a:solidFill>
                  <a:srgbClr val="FF0000"/>
                </a:solidFill>
              </a:rPr>
              <a:t>ファインチューニングモデルを用いることで精度向上</a:t>
            </a:r>
            <a:endParaRPr kumimoji="1" lang="en-US" altLang="ja-JP" dirty="0">
              <a:solidFill>
                <a:srgbClr val="FF0000"/>
              </a:solidFill>
            </a:endParaRPr>
          </a:p>
          <a:p>
            <a:endParaRPr kumimoji="1" lang="ja-JP" altLang="en-US"/>
          </a:p>
        </p:txBody>
      </p:sp>
      <p:pic>
        <p:nvPicPr>
          <p:cNvPr id="7" name="図 6">
            <a:extLst>
              <a:ext uri="{FF2B5EF4-FFF2-40B4-BE49-F238E27FC236}">
                <a16:creationId xmlns:a16="http://schemas.microsoft.com/office/drawing/2014/main" id="{2FE9DEA0-992E-B846-A62D-F8E913192BE8}"/>
              </a:ext>
            </a:extLst>
          </p:cNvPr>
          <p:cNvPicPr>
            <a:picLocks noChangeAspect="1"/>
          </p:cNvPicPr>
          <p:nvPr/>
        </p:nvPicPr>
        <p:blipFill>
          <a:blip r:embed="rId2"/>
          <a:stretch>
            <a:fillRect/>
          </a:stretch>
        </p:blipFill>
        <p:spPr>
          <a:xfrm>
            <a:off x="5259391" y="1432585"/>
            <a:ext cx="3677127" cy="2299156"/>
          </a:xfrm>
          <a:prstGeom prst="rect">
            <a:avLst/>
          </a:prstGeom>
        </p:spPr>
      </p:pic>
      <p:pic>
        <p:nvPicPr>
          <p:cNvPr id="9" name="図 8">
            <a:extLst>
              <a:ext uri="{FF2B5EF4-FFF2-40B4-BE49-F238E27FC236}">
                <a16:creationId xmlns:a16="http://schemas.microsoft.com/office/drawing/2014/main" id="{FDC2EC42-6442-5E45-800A-6655C4766AB4}"/>
              </a:ext>
            </a:extLst>
          </p:cNvPr>
          <p:cNvPicPr>
            <a:picLocks noChangeAspect="1"/>
          </p:cNvPicPr>
          <p:nvPr/>
        </p:nvPicPr>
        <p:blipFill>
          <a:blip r:embed="rId3"/>
          <a:stretch>
            <a:fillRect/>
          </a:stretch>
        </p:blipFill>
        <p:spPr>
          <a:xfrm>
            <a:off x="4668271" y="3969800"/>
            <a:ext cx="4475729" cy="2657944"/>
          </a:xfrm>
          <a:prstGeom prst="rect">
            <a:avLst/>
          </a:prstGeom>
        </p:spPr>
      </p:pic>
      <p:sp>
        <p:nvSpPr>
          <p:cNvPr id="10" name="角丸四角形 9">
            <a:extLst>
              <a:ext uri="{FF2B5EF4-FFF2-40B4-BE49-F238E27FC236}">
                <a16:creationId xmlns:a16="http://schemas.microsoft.com/office/drawing/2014/main" id="{C1C5E5EA-CA8D-5B4F-B4DC-573E577DB075}"/>
              </a:ext>
            </a:extLst>
          </p:cNvPr>
          <p:cNvSpPr/>
          <p:nvPr/>
        </p:nvSpPr>
        <p:spPr>
          <a:xfrm>
            <a:off x="5083137" y="6274251"/>
            <a:ext cx="440333" cy="327934"/>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角丸四角形 10">
            <a:extLst>
              <a:ext uri="{FF2B5EF4-FFF2-40B4-BE49-F238E27FC236}">
                <a16:creationId xmlns:a16="http://schemas.microsoft.com/office/drawing/2014/main" id="{56615EAB-A143-B745-93D0-74043FE44D1D}"/>
              </a:ext>
            </a:extLst>
          </p:cNvPr>
          <p:cNvSpPr/>
          <p:nvPr/>
        </p:nvSpPr>
        <p:spPr>
          <a:xfrm>
            <a:off x="8177794" y="3468390"/>
            <a:ext cx="675112" cy="263351"/>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08764782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D8BBFA0-ADE6-9447-A80F-25D044BB3B6E}"/>
              </a:ext>
            </a:extLst>
          </p:cNvPr>
          <p:cNvSpPr>
            <a:spLocks noGrp="1"/>
          </p:cNvSpPr>
          <p:nvPr>
            <p:ph type="title"/>
          </p:nvPr>
        </p:nvSpPr>
        <p:spPr/>
        <p:txBody>
          <a:bodyPr/>
          <a:lstStyle/>
          <a:p>
            <a:r>
              <a:rPr kumimoji="1" lang="ja-JP" altLang="en-US"/>
              <a:t>犬猫分類</a:t>
            </a:r>
            <a:r>
              <a:rPr kumimoji="1" lang="en-US" altLang="ja-JP" dirty="0"/>
              <a:t> 15/18  </a:t>
            </a:r>
            <a:r>
              <a:rPr kumimoji="1" lang="ja-JP" altLang="en-US"/>
              <a:t>成功例</a:t>
            </a:r>
          </a:p>
        </p:txBody>
      </p:sp>
      <p:pic>
        <p:nvPicPr>
          <p:cNvPr id="7" name="図 6">
            <a:extLst>
              <a:ext uri="{FF2B5EF4-FFF2-40B4-BE49-F238E27FC236}">
                <a16:creationId xmlns:a16="http://schemas.microsoft.com/office/drawing/2014/main" id="{D4AB8043-5A6D-B54D-B5D9-9292DFF38D55}"/>
              </a:ext>
            </a:extLst>
          </p:cNvPr>
          <p:cNvPicPr>
            <a:picLocks noChangeAspect="1"/>
          </p:cNvPicPr>
          <p:nvPr/>
        </p:nvPicPr>
        <p:blipFill>
          <a:blip r:embed="rId2"/>
          <a:stretch>
            <a:fillRect/>
          </a:stretch>
        </p:blipFill>
        <p:spPr>
          <a:xfrm>
            <a:off x="5265125" y="1355662"/>
            <a:ext cx="2902690" cy="2502037"/>
          </a:xfrm>
          <a:prstGeom prst="rect">
            <a:avLst/>
          </a:prstGeom>
        </p:spPr>
      </p:pic>
      <p:pic>
        <p:nvPicPr>
          <p:cNvPr id="9" name="図 8">
            <a:extLst>
              <a:ext uri="{FF2B5EF4-FFF2-40B4-BE49-F238E27FC236}">
                <a16:creationId xmlns:a16="http://schemas.microsoft.com/office/drawing/2014/main" id="{1FE7340F-BEC8-314F-9BDD-3F9DD752C594}"/>
              </a:ext>
            </a:extLst>
          </p:cNvPr>
          <p:cNvPicPr>
            <a:picLocks noChangeAspect="1"/>
          </p:cNvPicPr>
          <p:nvPr/>
        </p:nvPicPr>
        <p:blipFill>
          <a:blip r:embed="rId3"/>
          <a:stretch>
            <a:fillRect/>
          </a:stretch>
        </p:blipFill>
        <p:spPr>
          <a:xfrm>
            <a:off x="5265125" y="3963729"/>
            <a:ext cx="2902691" cy="2780655"/>
          </a:xfrm>
          <a:prstGeom prst="rect">
            <a:avLst/>
          </a:prstGeom>
        </p:spPr>
      </p:pic>
      <p:pic>
        <p:nvPicPr>
          <p:cNvPr id="11" name="図 10">
            <a:extLst>
              <a:ext uri="{FF2B5EF4-FFF2-40B4-BE49-F238E27FC236}">
                <a16:creationId xmlns:a16="http://schemas.microsoft.com/office/drawing/2014/main" id="{647009BE-9A86-B74C-8CC6-1EEBEEB189F1}"/>
              </a:ext>
            </a:extLst>
          </p:cNvPr>
          <p:cNvPicPr>
            <a:picLocks noChangeAspect="1"/>
          </p:cNvPicPr>
          <p:nvPr/>
        </p:nvPicPr>
        <p:blipFill>
          <a:blip r:embed="rId4"/>
          <a:stretch>
            <a:fillRect/>
          </a:stretch>
        </p:blipFill>
        <p:spPr>
          <a:xfrm>
            <a:off x="749874" y="4687397"/>
            <a:ext cx="3250226" cy="2142743"/>
          </a:xfrm>
          <a:prstGeom prst="rect">
            <a:avLst/>
          </a:prstGeom>
        </p:spPr>
      </p:pic>
      <p:pic>
        <p:nvPicPr>
          <p:cNvPr id="13" name="図 12">
            <a:extLst>
              <a:ext uri="{FF2B5EF4-FFF2-40B4-BE49-F238E27FC236}">
                <a16:creationId xmlns:a16="http://schemas.microsoft.com/office/drawing/2014/main" id="{92FAB098-BA26-E648-89D4-8755A152F7A2}"/>
              </a:ext>
            </a:extLst>
          </p:cNvPr>
          <p:cNvPicPr>
            <a:picLocks noChangeAspect="1"/>
          </p:cNvPicPr>
          <p:nvPr/>
        </p:nvPicPr>
        <p:blipFill>
          <a:blip r:embed="rId5"/>
          <a:stretch>
            <a:fillRect/>
          </a:stretch>
        </p:blipFill>
        <p:spPr>
          <a:xfrm>
            <a:off x="734693" y="1936026"/>
            <a:ext cx="3565458" cy="2680717"/>
          </a:xfrm>
          <a:prstGeom prst="rect">
            <a:avLst/>
          </a:prstGeom>
        </p:spPr>
      </p:pic>
      <p:sp>
        <p:nvSpPr>
          <p:cNvPr id="17" name="コンテンツ プレースホルダー 2">
            <a:extLst>
              <a:ext uri="{FF2B5EF4-FFF2-40B4-BE49-F238E27FC236}">
                <a16:creationId xmlns:a16="http://schemas.microsoft.com/office/drawing/2014/main" id="{BA32B8DC-C9FA-8F47-AEA4-0F92B9514DE7}"/>
              </a:ext>
            </a:extLst>
          </p:cNvPr>
          <p:cNvSpPr>
            <a:spLocks noGrp="1"/>
          </p:cNvSpPr>
          <p:nvPr>
            <p:ph idx="1"/>
          </p:nvPr>
        </p:nvSpPr>
        <p:spPr>
          <a:xfrm>
            <a:off x="537411" y="1448239"/>
            <a:ext cx="3943350" cy="645726"/>
          </a:xfrm>
        </p:spPr>
        <p:txBody>
          <a:bodyPr>
            <a:normAutofit/>
          </a:bodyPr>
          <a:lstStyle/>
          <a:p>
            <a:r>
              <a:rPr lang="en-US" altLang="ja-JP" sz="1800" dirty="0"/>
              <a:t>Google</a:t>
            </a:r>
            <a:r>
              <a:rPr lang="ja-JP" altLang="en-US" sz="1800"/>
              <a:t>画像検索より抜粋</a:t>
            </a:r>
            <a:endParaRPr kumimoji="1" lang="ja-JP" altLang="en-US" sz="1800"/>
          </a:p>
        </p:txBody>
      </p:sp>
    </p:spTree>
    <p:extLst>
      <p:ext uri="{BB962C8B-B14F-4D97-AF65-F5344CB8AC3E}">
        <p14:creationId xmlns:p14="http://schemas.microsoft.com/office/powerpoint/2010/main" val="79447152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3D6A38B-8174-0240-98DB-5DEB527DDB23}"/>
              </a:ext>
            </a:extLst>
          </p:cNvPr>
          <p:cNvSpPr>
            <a:spLocks noGrp="1"/>
          </p:cNvSpPr>
          <p:nvPr>
            <p:ph type="title"/>
          </p:nvPr>
        </p:nvSpPr>
        <p:spPr/>
        <p:txBody>
          <a:bodyPr/>
          <a:lstStyle/>
          <a:p>
            <a:r>
              <a:rPr kumimoji="1" lang="ja-JP" altLang="en-US"/>
              <a:t>犬猫分類</a:t>
            </a:r>
            <a:r>
              <a:rPr kumimoji="1" lang="en-US" altLang="ja-JP" dirty="0"/>
              <a:t> 16/18</a:t>
            </a:r>
            <a:r>
              <a:rPr kumimoji="1" lang="ja-JP" altLang="en-US"/>
              <a:t>   成功例</a:t>
            </a:r>
            <a:r>
              <a:rPr kumimoji="1" lang="en-US" altLang="ja-JP" dirty="0"/>
              <a:t> 2</a:t>
            </a:r>
            <a:endParaRPr kumimoji="1" lang="ja-JP" altLang="en-US"/>
          </a:p>
        </p:txBody>
      </p:sp>
      <p:sp>
        <p:nvSpPr>
          <p:cNvPr id="3" name="コンテンツ プレースホルダー 2">
            <a:extLst>
              <a:ext uri="{FF2B5EF4-FFF2-40B4-BE49-F238E27FC236}">
                <a16:creationId xmlns:a16="http://schemas.microsoft.com/office/drawing/2014/main" id="{6F0783A8-A875-3D40-A0DD-DA73FDF40336}"/>
              </a:ext>
            </a:extLst>
          </p:cNvPr>
          <p:cNvSpPr>
            <a:spLocks noGrp="1"/>
          </p:cNvSpPr>
          <p:nvPr>
            <p:ph idx="1"/>
          </p:nvPr>
        </p:nvSpPr>
        <p:spPr>
          <a:xfrm>
            <a:off x="628650" y="1521572"/>
            <a:ext cx="2757101" cy="645726"/>
          </a:xfrm>
        </p:spPr>
        <p:txBody>
          <a:bodyPr>
            <a:normAutofit/>
          </a:bodyPr>
          <a:lstStyle/>
          <a:p>
            <a:r>
              <a:rPr kumimoji="1" lang="ja-JP" altLang="en-US"/>
              <a:t>イラストもいける！</a:t>
            </a:r>
          </a:p>
        </p:txBody>
      </p:sp>
      <p:pic>
        <p:nvPicPr>
          <p:cNvPr id="5" name="図 4">
            <a:extLst>
              <a:ext uri="{FF2B5EF4-FFF2-40B4-BE49-F238E27FC236}">
                <a16:creationId xmlns:a16="http://schemas.microsoft.com/office/drawing/2014/main" id="{A2F3CC94-7F24-FB4A-AD67-46877DC7A8C0}"/>
              </a:ext>
            </a:extLst>
          </p:cNvPr>
          <p:cNvPicPr>
            <a:picLocks noChangeAspect="1"/>
          </p:cNvPicPr>
          <p:nvPr/>
        </p:nvPicPr>
        <p:blipFill>
          <a:blip r:embed="rId2"/>
          <a:stretch>
            <a:fillRect/>
          </a:stretch>
        </p:blipFill>
        <p:spPr>
          <a:xfrm>
            <a:off x="4736961" y="1392698"/>
            <a:ext cx="4142695" cy="3435627"/>
          </a:xfrm>
          <a:prstGeom prst="rect">
            <a:avLst/>
          </a:prstGeom>
        </p:spPr>
      </p:pic>
      <p:pic>
        <p:nvPicPr>
          <p:cNvPr id="7" name="図 6">
            <a:extLst>
              <a:ext uri="{FF2B5EF4-FFF2-40B4-BE49-F238E27FC236}">
                <a16:creationId xmlns:a16="http://schemas.microsoft.com/office/drawing/2014/main" id="{FFA16134-7701-0D42-899E-FF37D5662444}"/>
              </a:ext>
            </a:extLst>
          </p:cNvPr>
          <p:cNvPicPr>
            <a:picLocks noChangeAspect="1"/>
          </p:cNvPicPr>
          <p:nvPr/>
        </p:nvPicPr>
        <p:blipFill>
          <a:blip r:embed="rId3"/>
          <a:stretch>
            <a:fillRect/>
          </a:stretch>
        </p:blipFill>
        <p:spPr>
          <a:xfrm>
            <a:off x="1366848" y="2035654"/>
            <a:ext cx="1979999" cy="1962580"/>
          </a:xfrm>
          <a:prstGeom prst="rect">
            <a:avLst/>
          </a:prstGeom>
        </p:spPr>
      </p:pic>
      <p:pic>
        <p:nvPicPr>
          <p:cNvPr id="9" name="図 8">
            <a:extLst>
              <a:ext uri="{FF2B5EF4-FFF2-40B4-BE49-F238E27FC236}">
                <a16:creationId xmlns:a16="http://schemas.microsoft.com/office/drawing/2014/main" id="{4F7F538B-CD92-8046-9A86-F53EC7075049}"/>
              </a:ext>
            </a:extLst>
          </p:cNvPr>
          <p:cNvPicPr>
            <a:picLocks noChangeAspect="1"/>
          </p:cNvPicPr>
          <p:nvPr/>
        </p:nvPicPr>
        <p:blipFill>
          <a:blip r:embed="rId4"/>
          <a:stretch>
            <a:fillRect/>
          </a:stretch>
        </p:blipFill>
        <p:spPr>
          <a:xfrm>
            <a:off x="751134" y="4004222"/>
            <a:ext cx="3499037" cy="2763733"/>
          </a:xfrm>
          <a:prstGeom prst="rect">
            <a:avLst/>
          </a:prstGeom>
        </p:spPr>
      </p:pic>
      <p:pic>
        <p:nvPicPr>
          <p:cNvPr id="11" name="図 10">
            <a:extLst>
              <a:ext uri="{FF2B5EF4-FFF2-40B4-BE49-F238E27FC236}">
                <a16:creationId xmlns:a16="http://schemas.microsoft.com/office/drawing/2014/main" id="{FC7E05B5-DE46-5B4A-8FA1-5AF8530AD267}"/>
              </a:ext>
            </a:extLst>
          </p:cNvPr>
          <p:cNvPicPr>
            <a:picLocks noChangeAspect="1"/>
          </p:cNvPicPr>
          <p:nvPr/>
        </p:nvPicPr>
        <p:blipFill>
          <a:blip r:embed="rId5"/>
          <a:stretch>
            <a:fillRect/>
          </a:stretch>
        </p:blipFill>
        <p:spPr>
          <a:xfrm>
            <a:off x="6002350" y="4468955"/>
            <a:ext cx="2390516" cy="2186092"/>
          </a:xfrm>
          <a:prstGeom prst="rect">
            <a:avLst/>
          </a:prstGeom>
        </p:spPr>
      </p:pic>
    </p:spTree>
    <p:extLst>
      <p:ext uri="{BB962C8B-B14F-4D97-AF65-F5344CB8AC3E}">
        <p14:creationId xmlns:p14="http://schemas.microsoft.com/office/powerpoint/2010/main" val="140176118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9F0EDA2-53C2-2148-B3C5-BE4EE7768FA2}"/>
              </a:ext>
            </a:extLst>
          </p:cNvPr>
          <p:cNvSpPr>
            <a:spLocks noGrp="1"/>
          </p:cNvSpPr>
          <p:nvPr>
            <p:ph type="title"/>
          </p:nvPr>
        </p:nvSpPr>
        <p:spPr/>
        <p:txBody>
          <a:bodyPr/>
          <a:lstStyle/>
          <a:p>
            <a:r>
              <a:rPr kumimoji="1" lang="ja-JP" altLang="en-US"/>
              <a:t>犬猫分類</a:t>
            </a:r>
            <a:r>
              <a:rPr kumimoji="1" lang="en-US" altLang="ja-JP" dirty="0"/>
              <a:t> 17/18   </a:t>
            </a:r>
            <a:r>
              <a:rPr kumimoji="1" lang="ja-JP" altLang="en-US"/>
              <a:t>失敗例</a:t>
            </a:r>
          </a:p>
        </p:txBody>
      </p:sp>
      <p:sp>
        <p:nvSpPr>
          <p:cNvPr id="3" name="コンテンツ プレースホルダー 2">
            <a:extLst>
              <a:ext uri="{FF2B5EF4-FFF2-40B4-BE49-F238E27FC236}">
                <a16:creationId xmlns:a16="http://schemas.microsoft.com/office/drawing/2014/main" id="{F8949D6E-A09B-414F-B9F7-48B44C8580F0}"/>
              </a:ext>
            </a:extLst>
          </p:cNvPr>
          <p:cNvSpPr>
            <a:spLocks noGrp="1"/>
          </p:cNvSpPr>
          <p:nvPr>
            <p:ph idx="1"/>
          </p:nvPr>
        </p:nvSpPr>
        <p:spPr/>
        <p:txBody>
          <a:bodyPr/>
          <a:lstStyle/>
          <a:p>
            <a:r>
              <a:rPr kumimoji="1" lang="ja-JP" altLang="en-US"/>
              <a:t>顔の輪郭が関係している？</a:t>
            </a:r>
            <a:endParaRPr kumimoji="1" lang="en-US" altLang="ja-JP" dirty="0"/>
          </a:p>
          <a:p>
            <a:pPr lvl="1"/>
            <a:r>
              <a:rPr lang="ja-JP" altLang="en-US"/>
              <a:t>正確に調べるには</a:t>
            </a:r>
            <a:r>
              <a:rPr lang="en-US" altLang="ja-JP" dirty="0"/>
              <a:t> CAM (Class Activation Map) </a:t>
            </a:r>
            <a:r>
              <a:rPr lang="ja-JP" altLang="en-US"/>
              <a:t>を使うと良いらしい</a:t>
            </a:r>
            <a:endParaRPr lang="en-US" altLang="ja-JP" dirty="0"/>
          </a:p>
          <a:p>
            <a:pPr lvl="1"/>
            <a:r>
              <a:rPr lang="en-US" altLang="ja-JP" sz="1400" dirty="0">
                <a:hlinkClick r:id="rId2"/>
              </a:rPr>
              <a:t>https://qiita.com/daisukelab/items/381099590f22e4f9ab1f</a:t>
            </a:r>
            <a:endParaRPr kumimoji="1" lang="ja-JP" altLang="en-US" sz="1400"/>
          </a:p>
        </p:txBody>
      </p:sp>
      <p:pic>
        <p:nvPicPr>
          <p:cNvPr id="5" name="図 4">
            <a:extLst>
              <a:ext uri="{FF2B5EF4-FFF2-40B4-BE49-F238E27FC236}">
                <a16:creationId xmlns:a16="http://schemas.microsoft.com/office/drawing/2014/main" id="{5B41A25E-1CA1-8A44-A47E-2E62C09E37BF}"/>
              </a:ext>
            </a:extLst>
          </p:cNvPr>
          <p:cNvPicPr>
            <a:picLocks noChangeAspect="1"/>
          </p:cNvPicPr>
          <p:nvPr/>
        </p:nvPicPr>
        <p:blipFill>
          <a:blip r:embed="rId3"/>
          <a:stretch>
            <a:fillRect/>
          </a:stretch>
        </p:blipFill>
        <p:spPr>
          <a:xfrm>
            <a:off x="5214551" y="3169840"/>
            <a:ext cx="2968467" cy="3323034"/>
          </a:xfrm>
          <a:prstGeom prst="rect">
            <a:avLst/>
          </a:prstGeom>
        </p:spPr>
      </p:pic>
      <p:pic>
        <p:nvPicPr>
          <p:cNvPr id="7" name="図 6">
            <a:extLst>
              <a:ext uri="{FF2B5EF4-FFF2-40B4-BE49-F238E27FC236}">
                <a16:creationId xmlns:a16="http://schemas.microsoft.com/office/drawing/2014/main" id="{D6C3C21E-0A48-4B45-9311-4CB538F46902}"/>
              </a:ext>
            </a:extLst>
          </p:cNvPr>
          <p:cNvPicPr>
            <a:picLocks noChangeAspect="1"/>
          </p:cNvPicPr>
          <p:nvPr/>
        </p:nvPicPr>
        <p:blipFill>
          <a:blip r:embed="rId4"/>
          <a:stretch>
            <a:fillRect/>
          </a:stretch>
        </p:blipFill>
        <p:spPr>
          <a:xfrm>
            <a:off x="628650" y="3257286"/>
            <a:ext cx="4128785" cy="3233463"/>
          </a:xfrm>
          <a:prstGeom prst="rect">
            <a:avLst/>
          </a:prstGeom>
        </p:spPr>
      </p:pic>
    </p:spTree>
    <p:extLst>
      <p:ext uri="{BB962C8B-B14F-4D97-AF65-F5344CB8AC3E}">
        <p14:creationId xmlns:p14="http://schemas.microsoft.com/office/powerpoint/2010/main" val="370645950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7F41889-3537-7247-88E6-5367FEFE3908}"/>
              </a:ext>
            </a:extLst>
          </p:cNvPr>
          <p:cNvSpPr>
            <a:spLocks noGrp="1"/>
          </p:cNvSpPr>
          <p:nvPr>
            <p:ph type="title"/>
          </p:nvPr>
        </p:nvSpPr>
        <p:spPr/>
        <p:txBody>
          <a:bodyPr/>
          <a:lstStyle/>
          <a:p>
            <a:r>
              <a:rPr kumimoji="1" lang="ja-JP" altLang="en-US"/>
              <a:t>犬猫分類</a:t>
            </a:r>
            <a:r>
              <a:rPr kumimoji="1" lang="en-US" altLang="ja-JP" dirty="0"/>
              <a:t>? 18/18   </a:t>
            </a:r>
            <a:r>
              <a:rPr kumimoji="1" lang="ja-JP" altLang="en-US"/>
              <a:t>おまけ</a:t>
            </a:r>
          </a:p>
        </p:txBody>
      </p:sp>
      <p:pic>
        <p:nvPicPr>
          <p:cNvPr id="5" name="図 4">
            <a:extLst>
              <a:ext uri="{FF2B5EF4-FFF2-40B4-BE49-F238E27FC236}">
                <a16:creationId xmlns:a16="http://schemas.microsoft.com/office/drawing/2014/main" id="{0081CB17-F015-3748-A9B4-6D6264C3ACC5}"/>
              </a:ext>
            </a:extLst>
          </p:cNvPr>
          <p:cNvPicPr>
            <a:picLocks noChangeAspect="1"/>
          </p:cNvPicPr>
          <p:nvPr/>
        </p:nvPicPr>
        <p:blipFill>
          <a:blip r:embed="rId2"/>
          <a:stretch>
            <a:fillRect/>
          </a:stretch>
        </p:blipFill>
        <p:spPr>
          <a:xfrm>
            <a:off x="411720" y="1690689"/>
            <a:ext cx="2547881" cy="3004051"/>
          </a:xfrm>
          <a:prstGeom prst="rect">
            <a:avLst/>
          </a:prstGeom>
        </p:spPr>
      </p:pic>
      <p:pic>
        <p:nvPicPr>
          <p:cNvPr id="7" name="図 6">
            <a:extLst>
              <a:ext uri="{FF2B5EF4-FFF2-40B4-BE49-F238E27FC236}">
                <a16:creationId xmlns:a16="http://schemas.microsoft.com/office/drawing/2014/main" id="{99312636-D2E8-4949-BC03-4ACFDEF10C22}"/>
              </a:ext>
            </a:extLst>
          </p:cNvPr>
          <p:cNvPicPr>
            <a:picLocks noChangeAspect="1"/>
          </p:cNvPicPr>
          <p:nvPr/>
        </p:nvPicPr>
        <p:blipFill>
          <a:blip r:embed="rId3"/>
          <a:stretch>
            <a:fillRect/>
          </a:stretch>
        </p:blipFill>
        <p:spPr>
          <a:xfrm>
            <a:off x="3176533" y="1702424"/>
            <a:ext cx="2669407" cy="3116218"/>
          </a:xfrm>
          <a:prstGeom prst="rect">
            <a:avLst/>
          </a:prstGeom>
        </p:spPr>
      </p:pic>
      <p:pic>
        <p:nvPicPr>
          <p:cNvPr id="9" name="図 8">
            <a:extLst>
              <a:ext uri="{FF2B5EF4-FFF2-40B4-BE49-F238E27FC236}">
                <a16:creationId xmlns:a16="http://schemas.microsoft.com/office/drawing/2014/main" id="{F70B0097-50CF-0F4F-ADD1-ADD4D9B2066B}"/>
              </a:ext>
            </a:extLst>
          </p:cNvPr>
          <p:cNvPicPr>
            <a:picLocks noChangeAspect="1"/>
          </p:cNvPicPr>
          <p:nvPr/>
        </p:nvPicPr>
        <p:blipFill>
          <a:blip r:embed="rId4"/>
          <a:stretch>
            <a:fillRect/>
          </a:stretch>
        </p:blipFill>
        <p:spPr>
          <a:xfrm>
            <a:off x="5967468" y="1690689"/>
            <a:ext cx="2547882" cy="3059253"/>
          </a:xfrm>
          <a:prstGeom prst="rect">
            <a:avLst/>
          </a:prstGeom>
        </p:spPr>
      </p:pic>
      <p:sp>
        <p:nvSpPr>
          <p:cNvPr id="10" name="テキスト ボックス 9">
            <a:extLst>
              <a:ext uri="{FF2B5EF4-FFF2-40B4-BE49-F238E27FC236}">
                <a16:creationId xmlns:a16="http://schemas.microsoft.com/office/drawing/2014/main" id="{96CB3947-30CD-024F-AC76-C1FB76804A87}"/>
              </a:ext>
            </a:extLst>
          </p:cNvPr>
          <p:cNvSpPr txBox="1"/>
          <p:nvPr/>
        </p:nvSpPr>
        <p:spPr>
          <a:xfrm>
            <a:off x="2959601" y="4992130"/>
            <a:ext cx="2735044" cy="707886"/>
          </a:xfrm>
          <a:prstGeom prst="rect">
            <a:avLst/>
          </a:prstGeom>
          <a:noFill/>
        </p:spPr>
        <p:txBody>
          <a:bodyPr wrap="none" rtlCol="0">
            <a:spAutoFit/>
          </a:bodyPr>
          <a:lstStyle/>
          <a:p>
            <a:r>
              <a:rPr lang="en-US" altLang="ja-JP" sz="4000" dirty="0"/>
              <a:t>dog </a:t>
            </a:r>
            <a:r>
              <a:rPr lang="ja-JP" altLang="en-US" sz="4000"/>
              <a:t>チーム</a:t>
            </a:r>
            <a:endParaRPr kumimoji="1" lang="ja-JP" altLang="en-US" sz="4000"/>
          </a:p>
        </p:txBody>
      </p:sp>
    </p:spTree>
    <p:extLst>
      <p:ext uri="{BB962C8B-B14F-4D97-AF65-F5344CB8AC3E}">
        <p14:creationId xmlns:p14="http://schemas.microsoft.com/office/powerpoint/2010/main" val="291139854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B586186-3608-FD40-8C56-8458CC90BCFF}"/>
              </a:ext>
            </a:extLst>
          </p:cNvPr>
          <p:cNvSpPr>
            <a:spLocks noGrp="1"/>
          </p:cNvSpPr>
          <p:nvPr>
            <p:ph type="title"/>
          </p:nvPr>
        </p:nvSpPr>
        <p:spPr/>
        <p:txBody>
          <a:bodyPr/>
          <a:lstStyle/>
          <a:p>
            <a:r>
              <a:rPr kumimoji="1" lang="ja-JP" altLang="en-US"/>
              <a:t>参考文献</a:t>
            </a:r>
          </a:p>
        </p:txBody>
      </p:sp>
      <p:sp>
        <p:nvSpPr>
          <p:cNvPr id="3" name="コンテンツ プレースホルダー 2">
            <a:extLst>
              <a:ext uri="{FF2B5EF4-FFF2-40B4-BE49-F238E27FC236}">
                <a16:creationId xmlns:a16="http://schemas.microsoft.com/office/drawing/2014/main" id="{926D81D9-80D0-D34B-A57D-50ED3F1540E7}"/>
              </a:ext>
            </a:extLst>
          </p:cNvPr>
          <p:cNvSpPr>
            <a:spLocks noGrp="1"/>
          </p:cNvSpPr>
          <p:nvPr>
            <p:ph idx="1"/>
          </p:nvPr>
        </p:nvSpPr>
        <p:spPr/>
        <p:txBody>
          <a:bodyPr/>
          <a:lstStyle/>
          <a:p>
            <a:r>
              <a:rPr lang="en-US" altLang="ja-JP" dirty="0" err="1"/>
              <a:t>Github</a:t>
            </a:r>
            <a:r>
              <a:rPr lang="ja-JP" altLang="en-US"/>
              <a:t>の</a:t>
            </a:r>
            <a:r>
              <a:rPr lang="en-US" altLang="ja-JP" dirty="0"/>
              <a:t>Readme</a:t>
            </a:r>
            <a:r>
              <a:rPr lang="ja-JP" altLang="en-US"/>
              <a:t>にまとめてあります</a:t>
            </a:r>
            <a:endParaRPr lang="en-US" altLang="ja-JP" dirty="0"/>
          </a:p>
          <a:p>
            <a:endParaRPr lang="en-US" altLang="ja-JP" dirty="0"/>
          </a:p>
          <a:p>
            <a:r>
              <a:rPr kumimoji="1" lang="ja-JP" altLang="en-US"/>
              <a:t>犬猫分類</a:t>
            </a:r>
            <a:r>
              <a:rPr kumimoji="1" lang="en-US" altLang="ja-JP" dirty="0"/>
              <a:t> </a:t>
            </a:r>
          </a:p>
          <a:p>
            <a:pPr lvl="1"/>
            <a:r>
              <a:rPr lang="en-US" altLang="ja-JP" sz="1600" dirty="0">
                <a:hlinkClick r:id="rId2"/>
              </a:rPr>
              <a:t>http://aidiary.hatenablog.com/entry/20170110/1484057655</a:t>
            </a:r>
            <a:endParaRPr lang="en-US" altLang="ja-JP" sz="1600" dirty="0"/>
          </a:p>
          <a:p>
            <a:r>
              <a:rPr lang="ja-JP" altLang="en-US" sz="2000"/>
              <a:t>小さいデータセットで学習する時</a:t>
            </a:r>
            <a:endParaRPr lang="en-US" altLang="ja-JP" sz="2000" dirty="0"/>
          </a:p>
          <a:p>
            <a:pPr lvl="1"/>
            <a:r>
              <a:rPr lang="en-US" altLang="ja-JP" sz="1600" dirty="0">
                <a:hlinkClick r:id="rId3"/>
              </a:rPr>
              <a:t>https://qiita.com/daisukelab/items/381099590f22e4f9ab1f</a:t>
            </a:r>
            <a:endParaRPr lang="en-US" altLang="ja-JP" sz="1600" dirty="0"/>
          </a:p>
          <a:p>
            <a:r>
              <a:rPr kumimoji="1" lang="en-US" altLang="ja-JP" sz="2000" dirty="0" err="1"/>
              <a:t>Keras</a:t>
            </a:r>
            <a:r>
              <a:rPr lang="en-US" altLang="ja-JP" sz="2000" dirty="0" err="1"/>
              <a:t>+Tensorflow</a:t>
            </a:r>
            <a:r>
              <a:rPr lang="ja-JP" altLang="en-US" sz="2000"/>
              <a:t>で転移学習を行う</a:t>
            </a:r>
            <a:endParaRPr lang="en-US" altLang="ja-JP" sz="2000" dirty="0"/>
          </a:p>
          <a:p>
            <a:pPr lvl="1"/>
            <a:r>
              <a:rPr lang="en-US" altLang="ja-JP" sz="1600" dirty="0">
                <a:hlinkClick r:id="rId4"/>
              </a:rPr>
              <a:t>https://qiita.com/yampy/items/6f1f48fee16db7888f07</a:t>
            </a:r>
            <a:endParaRPr lang="en-US" altLang="ja-JP" sz="1600" dirty="0"/>
          </a:p>
          <a:p>
            <a:r>
              <a:rPr kumimoji="1" lang="en-US" altLang="ja-JP" sz="2000" dirty="0"/>
              <a:t>Google </a:t>
            </a:r>
            <a:r>
              <a:rPr kumimoji="1" lang="en-US" altLang="ja-JP" sz="2000" dirty="0" err="1"/>
              <a:t>Colab</a:t>
            </a:r>
            <a:r>
              <a:rPr kumimoji="1" lang="ja-JP" altLang="en-US" sz="2000"/>
              <a:t>で画像や</a:t>
            </a:r>
            <a:r>
              <a:rPr kumimoji="1" lang="en-US" altLang="ja-JP" sz="2000" dirty="0"/>
              <a:t>csv</a:t>
            </a:r>
            <a:r>
              <a:rPr kumimoji="1" lang="ja-JP" altLang="en-US" sz="2000"/>
              <a:t>にアクセスするのが一苦労だった話</a:t>
            </a:r>
            <a:endParaRPr kumimoji="1" lang="en-US" altLang="ja-JP" sz="2000" dirty="0"/>
          </a:p>
          <a:p>
            <a:pPr lvl="1"/>
            <a:r>
              <a:rPr lang="en-US" altLang="ja-JP" sz="1600" dirty="0">
                <a:hlinkClick r:id="rId5"/>
              </a:rPr>
              <a:t>https://qiita.com/yoshizaki_kkgk/items/bf01842d1a80c0f9e56c</a:t>
            </a:r>
            <a:endParaRPr lang="en-US" altLang="ja-JP" sz="1700" dirty="0"/>
          </a:p>
          <a:p>
            <a:r>
              <a:rPr lang="en-US" altLang="ja-JP" sz="2000" dirty="0"/>
              <a:t>Google </a:t>
            </a:r>
            <a:r>
              <a:rPr lang="en-US" altLang="ja-JP" sz="2000" dirty="0" err="1"/>
              <a:t>Colab</a:t>
            </a:r>
            <a:r>
              <a:rPr lang="ja-JP" altLang="en-US" sz="2000"/>
              <a:t>でファイルを読み込む方法</a:t>
            </a:r>
            <a:endParaRPr lang="en-US" altLang="ja-JP" sz="2000" dirty="0"/>
          </a:p>
          <a:p>
            <a:pPr lvl="1"/>
            <a:r>
              <a:rPr lang="en-US" altLang="ja-JP" sz="1600" dirty="0">
                <a:hlinkClick r:id="rId6"/>
              </a:rPr>
              <a:t>https://qiita.com/uni-3/items/201aaa2708260cc790b8</a:t>
            </a:r>
            <a:endParaRPr lang="en-US" altLang="ja-JP" sz="1700" dirty="0"/>
          </a:p>
        </p:txBody>
      </p:sp>
    </p:spTree>
    <p:extLst>
      <p:ext uri="{BB962C8B-B14F-4D97-AF65-F5344CB8AC3E}">
        <p14:creationId xmlns:p14="http://schemas.microsoft.com/office/powerpoint/2010/main" val="404512267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a:extLst>
              <a:ext uri="{FF2B5EF4-FFF2-40B4-BE49-F238E27FC236}">
                <a16:creationId xmlns:a16="http://schemas.microsoft.com/office/drawing/2014/main" id="{0C8F3131-BD15-A449-86FB-406E1138ACE3}"/>
              </a:ext>
            </a:extLst>
          </p:cNvPr>
          <p:cNvPicPr>
            <a:picLocks noChangeAspect="1"/>
          </p:cNvPicPr>
          <p:nvPr/>
        </p:nvPicPr>
        <p:blipFill>
          <a:blip r:embed="rId2">
            <a:alphaModFix amt="15000"/>
          </a:blip>
          <a:stretch>
            <a:fillRect/>
          </a:stretch>
        </p:blipFill>
        <p:spPr>
          <a:xfrm>
            <a:off x="-287747" y="0"/>
            <a:ext cx="10871309" cy="7251163"/>
          </a:xfrm>
          <a:prstGeom prst="rect">
            <a:avLst/>
          </a:prstGeom>
        </p:spPr>
      </p:pic>
      <p:sp>
        <p:nvSpPr>
          <p:cNvPr id="2" name="タイトル 1">
            <a:extLst>
              <a:ext uri="{FF2B5EF4-FFF2-40B4-BE49-F238E27FC236}">
                <a16:creationId xmlns:a16="http://schemas.microsoft.com/office/drawing/2014/main" id="{3CBD0B78-065E-5C4B-A3C8-0046DBC344B0}"/>
              </a:ext>
            </a:extLst>
          </p:cNvPr>
          <p:cNvSpPr>
            <a:spLocks noGrp="1"/>
          </p:cNvSpPr>
          <p:nvPr>
            <p:ph type="title"/>
          </p:nvPr>
        </p:nvSpPr>
        <p:spPr/>
        <p:txBody>
          <a:bodyPr/>
          <a:lstStyle/>
          <a:p>
            <a:r>
              <a:rPr kumimoji="1" lang="ja-JP" altLang="en-US"/>
              <a:t>まとめ</a:t>
            </a:r>
            <a:r>
              <a:rPr kumimoji="1" lang="en-US" altLang="ja-JP" dirty="0"/>
              <a:t> (</a:t>
            </a:r>
            <a:r>
              <a:rPr kumimoji="1" lang="ja-JP" altLang="en-US"/>
              <a:t>説明したこと</a:t>
            </a:r>
            <a:r>
              <a:rPr kumimoji="1" lang="en-US" altLang="ja-JP" dirty="0"/>
              <a:t>)</a:t>
            </a:r>
            <a:endParaRPr kumimoji="1" lang="ja-JP" altLang="en-US"/>
          </a:p>
        </p:txBody>
      </p:sp>
      <p:sp>
        <p:nvSpPr>
          <p:cNvPr id="3" name="コンテンツ プレースホルダー 2">
            <a:extLst>
              <a:ext uri="{FF2B5EF4-FFF2-40B4-BE49-F238E27FC236}">
                <a16:creationId xmlns:a16="http://schemas.microsoft.com/office/drawing/2014/main" id="{6D9555B0-3143-514C-8BB3-666AC840ED5C}"/>
              </a:ext>
            </a:extLst>
          </p:cNvPr>
          <p:cNvSpPr>
            <a:spLocks noGrp="1"/>
          </p:cNvSpPr>
          <p:nvPr>
            <p:ph idx="1"/>
          </p:nvPr>
        </p:nvSpPr>
        <p:spPr>
          <a:xfrm>
            <a:off x="505082" y="1690689"/>
            <a:ext cx="8737772" cy="4351338"/>
          </a:xfrm>
        </p:spPr>
        <p:txBody>
          <a:bodyPr/>
          <a:lstStyle/>
          <a:p>
            <a:r>
              <a:rPr kumimoji="1" lang="en-US" altLang="ja-JP" dirty="0"/>
              <a:t>Google </a:t>
            </a:r>
            <a:r>
              <a:rPr kumimoji="1" lang="en-US" altLang="ja-JP" dirty="0" err="1"/>
              <a:t>Colabolatory</a:t>
            </a:r>
            <a:r>
              <a:rPr kumimoji="1" lang="ja-JP" altLang="en-US"/>
              <a:t>上の</a:t>
            </a:r>
            <a:r>
              <a:rPr kumimoji="1" lang="en-US" altLang="ja-JP" dirty="0"/>
              <a:t>GPU</a:t>
            </a:r>
            <a:r>
              <a:rPr kumimoji="1" lang="ja-JP" altLang="en-US"/>
              <a:t>環境を使用した</a:t>
            </a:r>
            <a:endParaRPr kumimoji="1" lang="en-US" altLang="ja-JP" dirty="0"/>
          </a:p>
          <a:p>
            <a:endParaRPr kumimoji="1" lang="en-US" altLang="ja-JP" dirty="0"/>
          </a:p>
          <a:p>
            <a:r>
              <a:rPr lang="en-US" altLang="ja-JP" dirty="0" err="1"/>
              <a:t>Tensorflow</a:t>
            </a:r>
            <a:r>
              <a:rPr lang="en-US" altLang="ja-JP" dirty="0"/>
              <a:t> + </a:t>
            </a:r>
            <a:r>
              <a:rPr lang="en-US" altLang="ja-JP" dirty="0" err="1"/>
              <a:t>Keras</a:t>
            </a:r>
            <a:r>
              <a:rPr lang="ja-JP" altLang="en-US"/>
              <a:t>の基本的な使い方を試した</a:t>
            </a:r>
            <a:endParaRPr lang="en-US" altLang="ja-JP" dirty="0"/>
          </a:p>
          <a:p>
            <a:pPr lvl="1"/>
            <a:r>
              <a:rPr kumimoji="1" lang="en-US" altLang="ja-JP" dirty="0"/>
              <a:t>Sequential </a:t>
            </a:r>
            <a:r>
              <a:rPr kumimoji="1" lang="ja-JP" altLang="en-US"/>
              <a:t>モデル</a:t>
            </a:r>
            <a:endParaRPr kumimoji="1" lang="en-US" altLang="ja-JP" dirty="0"/>
          </a:p>
          <a:p>
            <a:pPr lvl="1"/>
            <a:r>
              <a:rPr lang="en-US" altLang="ja-JP" sz="1600" dirty="0"/>
              <a:t>Sequential () -&gt; </a:t>
            </a:r>
            <a:r>
              <a:rPr lang="en-US" altLang="ja-JP" sz="1600" dirty="0" err="1"/>
              <a:t>model.add</a:t>
            </a:r>
            <a:r>
              <a:rPr lang="en-US" altLang="ja-JP" sz="1600" dirty="0"/>
              <a:t> -&gt; </a:t>
            </a:r>
            <a:r>
              <a:rPr lang="en-US" altLang="ja-JP" sz="1600" dirty="0" err="1"/>
              <a:t>model.compile</a:t>
            </a:r>
            <a:r>
              <a:rPr lang="en-US" altLang="ja-JP" sz="1600" dirty="0"/>
              <a:t> -&gt; </a:t>
            </a:r>
            <a:r>
              <a:rPr lang="en-US" altLang="ja-JP" sz="1600" dirty="0" err="1"/>
              <a:t>model.fit</a:t>
            </a:r>
            <a:r>
              <a:rPr lang="en-US" altLang="ja-JP" sz="1600" dirty="0"/>
              <a:t> -&gt; </a:t>
            </a:r>
            <a:r>
              <a:rPr lang="en-US" altLang="ja-JP" sz="1600" dirty="0" err="1"/>
              <a:t>model.predict</a:t>
            </a:r>
            <a:endParaRPr lang="en-US" altLang="ja-JP" sz="1600" dirty="0"/>
          </a:p>
          <a:p>
            <a:pPr lvl="1"/>
            <a:endParaRPr lang="en-US" altLang="ja-JP" sz="1600" dirty="0"/>
          </a:p>
          <a:p>
            <a:r>
              <a:rPr lang="ja-JP" altLang="en-US" sz="1900"/>
              <a:t>ファインチューニングでより実戦的な画像分類に挑戦した</a:t>
            </a:r>
            <a:endParaRPr lang="en-US" altLang="ja-JP" sz="1900" dirty="0"/>
          </a:p>
          <a:p>
            <a:pPr lvl="1"/>
            <a:r>
              <a:rPr lang="ja-JP" altLang="en-US"/>
              <a:t>犬猫画像分類</a:t>
            </a:r>
            <a:endParaRPr lang="en-US" altLang="ja-JP" dirty="0"/>
          </a:p>
          <a:p>
            <a:pPr lvl="1"/>
            <a:r>
              <a:rPr lang="en-US" altLang="ja-JP" dirty="0"/>
              <a:t>VGG16</a:t>
            </a:r>
            <a:r>
              <a:rPr lang="ja-JP" altLang="en-US"/>
              <a:t>のファインチューニングで精度</a:t>
            </a:r>
            <a:r>
              <a:rPr lang="en-US" altLang="ja-JP" dirty="0"/>
              <a:t>92%</a:t>
            </a:r>
            <a:r>
              <a:rPr lang="ja-JP" altLang="en-US"/>
              <a:t>達成</a:t>
            </a:r>
            <a:endParaRPr lang="en-US" altLang="ja-JP" dirty="0"/>
          </a:p>
          <a:p>
            <a:pPr lvl="1"/>
            <a:r>
              <a:rPr lang="ja-JP" altLang="en-US"/>
              <a:t>イラストも分類できるモデルができた</a:t>
            </a:r>
            <a:endParaRPr lang="en-US" altLang="ja-JP" dirty="0"/>
          </a:p>
          <a:p>
            <a:pPr lvl="1"/>
            <a:endParaRPr lang="en-US" altLang="ja-JP" dirty="0"/>
          </a:p>
          <a:p>
            <a:endParaRPr lang="en-US" altLang="ja-JP" dirty="0"/>
          </a:p>
          <a:p>
            <a:pPr lvl="1"/>
            <a:endParaRPr lang="en-US" altLang="ja-JP" sz="1600" dirty="0"/>
          </a:p>
          <a:p>
            <a:pPr lvl="1"/>
            <a:endParaRPr kumimoji="1" lang="en-US" altLang="ja-JP" dirty="0"/>
          </a:p>
          <a:p>
            <a:endParaRPr kumimoji="1" lang="ja-JP" altLang="en-US"/>
          </a:p>
        </p:txBody>
      </p:sp>
    </p:spTree>
    <p:extLst>
      <p:ext uri="{BB962C8B-B14F-4D97-AF65-F5344CB8AC3E}">
        <p14:creationId xmlns:p14="http://schemas.microsoft.com/office/powerpoint/2010/main" val="240429128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F7424D5-3D19-6C48-A2F9-8411FD676869}"/>
              </a:ext>
            </a:extLst>
          </p:cNvPr>
          <p:cNvSpPr>
            <a:spLocks noGrp="1"/>
          </p:cNvSpPr>
          <p:nvPr>
            <p:ph type="title"/>
          </p:nvPr>
        </p:nvSpPr>
        <p:spPr/>
        <p:txBody>
          <a:bodyPr/>
          <a:lstStyle/>
          <a:p>
            <a:r>
              <a:rPr kumimoji="1" lang="ja-JP" altLang="en-US"/>
              <a:t>おまけ</a:t>
            </a:r>
            <a:r>
              <a:rPr kumimoji="1" lang="en-US" altLang="ja-JP" dirty="0"/>
              <a:t> </a:t>
            </a:r>
            <a:r>
              <a:rPr kumimoji="1" lang="en-US" altLang="ja-JP" dirty="0" err="1"/>
              <a:t>Keras</a:t>
            </a:r>
            <a:r>
              <a:rPr kumimoji="1" lang="ja-JP" altLang="en-US"/>
              <a:t>所感</a:t>
            </a:r>
          </a:p>
        </p:txBody>
      </p:sp>
      <p:sp>
        <p:nvSpPr>
          <p:cNvPr id="3" name="コンテンツ プレースホルダー 2">
            <a:extLst>
              <a:ext uri="{FF2B5EF4-FFF2-40B4-BE49-F238E27FC236}">
                <a16:creationId xmlns:a16="http://schemas.microsoft.com/office/drawing/2014/main" id="{0613C81D-C027-FC40-B1D4-C902075A28BB}"/>
              </a:ext>
            </a:extLst>
          </p:cNvPr>
          <p:cNvSpPr>
            <a:spLocks noGrp="1"/>
          </p:cNvSpPr>
          <p:nvPr>
            <p:ph idx="1"/>
          </p:nvPr>
        </p:nvSpPr>
        <p:spPr/>
        <p:txBody>
          <a:bodyPr>
            <a:normAutofit lnSpcReduction="10000"/>
          </a:bodyPr>
          <a:lstStyle/>
          <a:p>
            <a:r>
              <a:rPr lang="en-US" altLang="ja-JP" dirty="0"/>
              <a:t>Sequential</a:t>
            </a:r>
            <a:r>
              <a:rPr lang="ja-JP" altLang="en-US"/>
              <a:t>モデルだけでは全体のモデル構築が難しい場合あり</a:t>
            </a:r>
            <a:endParaRPr lang="en-US" altLang="ja-JP" dirty="0"/>
          </a:p>
          <a:p>
            <a:pPr lvl="1"/>
            <a:r>
              <a:rPr lang="ja-JP" altLang="en-US"/>
              <a:t>ネットワークの結合</a:t>
            </a:r>
            <a:r>
              <a:rPr lang="en-US" altLang="ja-JP" dirty="0"/>
              <a:t> (GAN</a:t>
            </a:r>
            <a:r>
              <a:rPr lang="ja-JP" altLang="en-US"/>
              <a:t>関連等</a:t>
            </a:r>
            <a:r>
              <a:rPr lang="en-US" altLang="ja-JP" dirty="0"/>
              <a:t>)</a:t>
            </a:r>
          </a:p>
          <a:p>
            <a:pPr lvl="1"/>
            <a:r>
              <a:rPr lang="ja-JP" altLang="en-US"/>
              <a:t>別の層の出力を学習に使う構成</a:t>
            </a:r>
            <a:r>
              <a:rPr lang="en-US" altLang="ja-JP" dirty="0"/>
              <a:t> (</a:t>
            </a:r>
            <a:r>
              <a:rPr lang="en-US" altLang="ja-JP" dirty="0" err="1"/>
              <a:t>ResNet</a:t>
            </a:r>
            <a:r>
              <a:rPr lang="ja-JP" altLang="en-US"/>
              <a:t>等</a:t>
            </a:r>
            <a:r>
              <a:rPr lang="en-US" altLang="ja-JP" dirty="0"/>
              <a:t>)</a:t>
            </a:r>
          </a:p>
          <a:p>
            <a:pPr lvl="1"/>
            <a:r>
              <a:rPr lang="ja-JP" altLang="en-US"/>
              <a:t>活性化関数の値の操作する場合</a:t>
            </a:r>
            <a:r>
              <a:rPr lang="en-US" altLang="ja-JP" dirty="0"/>
              <a:t> (</a:t>
            </a:r>
            <a:r>
              <a:rPr lang="en-US" altLang="ja-JP" dirty="0" err="1"/>
              <a:t>WaveGAN</a:t>
            </a:r>
            <a:r>
              <a:rPr lang="ja-JP" altLang="en-US"/>
              <a:t>等</a:t>
            </a:r>
            <a:r>
              <a:rPr lang="en-US" altLang="ja-JP" dirty="0"/>
              <a:t>)</a:t>
            </a:r>
          </a:p>
          <a:p>
            <a:pPr marL="0" indent="0">
              <a:buNone/>
            </a:pPr>
            <a:endParaRPr lang="en-US" altLang="ja-JP" dirty="0"/>
          </a:p>
          <a:p>
            <a:r>
              <a:rPr lang="en-US" altLang="ja-JP" dirty="0" err="1"/>
              <a:t>Keras</a:t>
            </a:r>
            <a:r>
              <a:rPr lang="ja-JP" altLang="en-US"/>
              <a:t>はすでに作ってある層は豊富だが，</a:t>
            </a:r>
            <a:r>
              <a:rPr lang="en-US" altLang="ja-JP" dirty="0" err="1"/>
              <a:t>Keras</a:t>
            </a:r>
            <a:r>
              <a:rPr lang="ja-JP" altLang="en-US"/>
              <a:t>にない層を作らなければならなくなった時，融通が利かない</a:t>
            </a:r>
            <a:endParaRPr lang="en-US" altLang="ja-JP" dirty="0"/>
          </a:p>
          <a:p>
            <a:pPr lvl="1"/>
            <a:r>
              <a:rPr lang="ja-JP" altLang="en-US"/>
              <a:t>作ってある層を組み合わせることを念頭においてる</a:t>
            </a:r>
            <a:endParaRPr lang="en-US" altLang="ja-JP" dirty="0"/>
          </a:p>
          <a:p>
            <a:pPr lvl="1"/>
            <a:r>
              <a:rPr lang="ja-JP" altLang="en-US"/>
              <a:t>機械学習の構成を売りにする研究するのは</a:t>
            </a:r>
            <a:r>
              <a:rPr lang="en-US" altLang="ja-JP" dirty="0" err="1"/>
              <a:t>Keras</a:t>
            </a:r>
            <a:r>
              <a:rPr lang="ja-JP" altLang="en-US"/>
              <a:t>では難しい</a:t>
            </a:r>
            <a:endParaRPr lang="en-US" altLang="ja-JP" dirty="0"/>
          </a:p>
          <a:p>
            <a:pPr lvl="1"/>
            <a:r>
              <a:rPr lang="ja-JP" altLang="en-US"/>
              <a:t>あくまで，手段として楽に機械学習したい人たち向け</a:t>
            </a:r>
            <a:endParaRPr lang="en-US" altLang="ja-JP" dirty="0"/>
          </a:p>
          <a:p>
            <a:pPr lvl="2"/>
            <a:r>
              <a:rPr lang="ja-JP" altLang="en-US"/>
              <a:t>我々</a:t>
            </a:r>
            <a:endParaRPr lang="en-US" altLang="ja-JP" dirty="0"/>
          </a:p>
          <a:p>
            <a:pPr lvl="2"/>
            <a:endParaRPr lang="en-US" altLang="ja-JP" dirty="0"/>
          </a:p>
          <a:p>
            <a:r>
              <a:rPr lang="ja-JP" altLang="en-US"/>
              <a:t>実行速度も遅いので，学習に慣れたら</a:t>
            </a:r>
            <a:r>
              <a:rPr lang="en-US" altLang="ja-JP" dirty="0" err="1"/>
              <a:t>Tensorflow</a:t>
            </a:r>
            <a:r>
              <a:rPr lang="ja-JP" altLang="en-US"/>
              <a:t>純に移行した方がいい，僕も頑張って勉強します</a:t>
            </a:r>
            <a:endParaRPr lang="en-US" altLang="ja-JP" dirty="0"/>
          </a:p>
          <a:p>
            <a:endParaRPr kumimoji="1" lang="ja-JP" altLang="en-US"/>
          </a:p>
        </p:txBody>
      </p:sp>
    </p:spTree>
    <p:extLst>
      <p:ext uri="{BB962C8B-B14F-4D97-AF65-F5344CB8AC3E}">
        <p14:creationId xmlns:p14="http://schemas.microsoft.com/office/powerpoint/2010/main" val="21583585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DC60A05-3ACD-D347-B097-EEA799EB692B}"/>
              </a:ext>
            </a:extLst>
          </p:cNvPr>
          <p:cNvSpPr>
            <a:spLocks noGrp="1"/>
          </p:cNvSpPr>
          <p:nvPr>
            <p:ph type="ctrTitle"/>
          </p:nvPr>
        </p:nvSpPr>
        <p:spPr>
          <a:xfrm>
            <a:off x="960738" y="1041400"/>
            <a:ext cx="7222524" cy="2387600"/>
          </a:xfrm>
        </p:spPr>
        <p:txBody>
          <a:bodyPr/>
          <a:lstStyle/>
          <a:p>
            <a:r>
              <a:rPr kumimoji="1" lang="en-US" altLang="ja-JP" dirty="0"/>
              <a:t>Google </a:t>
            </a:r>
            <a:r>
              <a:rPr kumimoji="1" lang="en-US" altLang="ja-JP" dirty="0" err="1"/>
              <a:t>Colaboratory</a:t>
            </a:r>
            <a:br>
              <a:rPr kumimoji="1" lang="en-US" altLang="ja-JP" dirty="0"/>
            </a:br>
            <a:r>
              <a:rPr kumimoji="1" lang="en-US" altLang="ja-JP" dirty="0"/>
              <a:t> </a:t>
            </a:r>
            <a:r>
              <a:rPr kumimoji="1" lang="ja-JP" altLang="en-US"/>
              <a:t>セットアップ</a:t>
            </a:r>
          </a:p>
        </p:txBody>
      </p:sp>
      <p:sp>
        <p:nvSpPr>
          <p:cNvPr id="3" name="字幕 2">
            <a:extLst>
              <a:ext uri="{FF2B5EF4-FFF2-40B4-BE49-F238E27FC236}">
                <a16:creationId xmlns:a16="http://schemas.microsoft.com/office/drawing/2014/main" id="{63F48DE4-73D0-1D49-B572-E0263D1542ED}"/>
              </a:ext>
            </a:extLst>
          </p:cNvPr>
          <p:cNvSpPr>
            <a:spLocks noGrp="1"/>
          </p:cNvSpPr>
          <p:nvPr>
            <p:ph type="subTitle" idx="1"/>
          </p:nvPr>
        </p:nvSpPr>
        <p:spPr/>
        <p:txBody>
          <a:bodyPr/>
          <a:lstStyle/>
          <a:p>
            <a:r>
              <a:rPr kumimoji="1" lang="en-US" altLang="ja-JP" dirty="0"/>
              <a:t>UBI (SAGA) M2 </a:t>
            </a:r>
            <a:r>
              <a:rPr kumimoji="1" lang="ja-JP" altLang="en-US"/>
              <a:t>我妻正太郎</a:t>
            </a:r>
          </a:p>
        </p:txBody>
      </p:sp>
    </p:spTree>
    <p:extLst>
      <p:ext uri="{BB962C8B-B14F-4D97-AF65-F5344CB8AC3E}">
        <p14:creationId xmlns:p14="http://schemas.microsoft.com/office/powerpoint/2010/main" val="33726006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5BE69F50-1A54-8548-BE92-53E91CC32DAA}"/>
              </a:ext>
            </a:extLst>
          </p:cNvPr>
          <p:cNvPicPr>
            <a:picLocks noChangeAspect="1"/>
          </p:cNvPicPr>
          <p:nvPr/>
        </p:nvPicPr>
        <p:blipFill>
          <a:blip r:embed="rId2"/>
          <a:stretch>
            <a:fillRect/>
          </a:stretch>
        </p:blipFill>
        <p:spPr>
          <a:xfrm>
            <a:off x="5273141" y="4096523"/>
            <a:ext cx="3698560" cy="2080440"/>
          </a:xfrm>
          <a:prstGeom prst="rect">
            <a:avLst/>
          </a:prstGeom>
        </p:spPr>
      </p:pic>
      <p:sp>
        <p:nvSpPr>
          <p:cNvPr id="2" name="タイトル 1">
            <a:extLst>
              <a:ext uri="{FF2B5EF4-FFF2-40B4-BE49-F238E27FC236}">
                <a16:creationId xmlns:a16="http://schemas.microsoft.com/office/drawing/2014/main" id="{84263F32-353C-4444-9633-DA71A2EB4D17}"/>
              </a:ext>
            </a:extLst>
          </p:cNvPr>
          <p:cNvSpPr>
            <a:spLocks noGrp="1"/>
          </p:cNvSpPr>
          <p:nvPr>
            <p:ph type="title"/>
          </p:nvPr>
        </p:nvSpPr>
        <p:spPr/>
        <p:txBody>
          <a:bodyPr/>
          <a:lstStyle/>
          <a:p>
            <a:r>
              <a:rPr kumimoji="1" lang="en-US" altLang="ja-JP" dirty="0"/>
              <a:t>Google </a:t>
            </a:r>
            <a:r>
              <a:rPr kumimoji="1" lang="en-US" altLang="ja-JP" dirty="0" err="1"/>
              <a:t>Colaboratory</a:t>
            </a:r>
            <a:r>
              <a:rPr kumimoji="1" lang="en-US" altLang="ja-JP" dirty="0"/>
              <a:t> (</a:t>
            </a:r>
            <a:r>
              <a:rPr kumimoji="1" lang="en-US" altLang="ja-JP" dirty="0" err="1"/>
              <a:t>Colab</a:t>
            </a:r>
            <a:r>
              <a:rPr kumimoji="1" lang="en-US" altLang="ja-JP" dirty="0"/>
              <a:t>) </a:t>
            </a:r>
            <a:r>
              <a:rPr kumimoji="1" lang="ja-JP" altLang="en-US"/>
              <a:t>とは</a:t>
            </a:r>
            <a:r>
              <a:rPr kumimoji="1" lang="en-US" altLang="ja-JP" dirty="0"/>
              <a:t>?</a:t>
            </a:r>
            <a:endParaRPr kumimoji="1" lang="ja-JP" altLang="en-US"/>
          </a:p>
        </p:txBody>
      </p:sp>
      <p:sp>
        <p:nvSpPr>
          <p:cNvPr id="3" name="コンテンツ プレースホルダー 2">
            <a:extLst>
              <a:ext uri="{FF2B5EF4-FFF2-40B4-BE49-F238E27FC236}">
                <a16:creationId xmlns:a16="http://schemas.microsoft.com/office/drawing/2014/main" id="{F0ACBBC4-9CD5-F345-B584-BD365ED48537}"/>
              </a:ext>
            </a:extLst>
          </p:cNvPr>
          <p:cNvSpPr>
            <a:spLocks noGrp="1"/>
          </p:cNvSpPr>
          <p:nvPr>
            <p:ph idx="1"/>
          </p:nvPr>
        </p:nvSpPr>
        <p:spPr/>
        <p:txBody>
          <a:bodyPr/>
          <a:lstStyle/>
          <a:p>
            <a:r>
              <a:rPr kumimoji="1" lang="en-US" altLang="ja-JP" dirty="0"/>
              <a:t>Google</a:t>
            </a:r>
            <a:r>
              <a:rPr kumimoji="1" lang="ja-JP" altLang="en-US"/>
              <a:t>が提供しているクラウド上の機械学習用</a:t>
            </a:r>
            <a:r>
              <a:rPr kumimoji="1" lang="en-US" altLang="ja-JP" dirty="0" err="1"/>
              <a:t>Jupyter</a:t>
            </a:r>
            <a:r>
              <a:rPr kumimoji="1" lang="en-US" altLang="ja-JP" dirty="0"/>
              <a:t> Notebook</a:t>
            </a:r>
            <a:r>
              <a:rPr kumimoji="1" lang="ja-JP" altLang="en-US"/>
              <a:t>環境</a:t>
            </a:r>
            <a:endParaRPr kumimoji="1" lang="en-US" altLang="ja-JP" dirty="0"/>
          </a:p>
          <a:p>
            <a:r>
              <a:rPr lang="ja-JP" altLang="en-US"/>
              <a:t>言語は</a:t>
            </a:r>
            <a:r>
              <a:rPr lang="en-US" altLang="ja-JP" dirty="0"/>
              <a:t>Python</a:t>
            </a:r>
          </a:p>
          <a:p>
            <a:r>
              <a:rPr lang="ja-JP" altLang="en-US"/>
              <a:t>機械学習で使う基本的なライブラリがすでにインストールされている</a:t>
            </a:r>
            <a:endParaRPr lang="en-US" altLang="ja-JP" dirty="0"/>
          </a:p>
          <a:p>
            <a:pPr lvl="1"/>
            <a:r>
              <a:rPr kumimoji="1" lang="en-US" altLang="ja-JP" dirty="0" err="1"/>
              <a:t>Keras</a:t>
            </a:r>
            <a:r>
              <a:rPr kumimoji="1" lang="en-US" altLang="ja-JP" dirty="0"/>
              <a:t>, </a:t>
            </a:r>
            <a:r>
              <a:rPr lang="en-US" altLang="ja-JP" dirty="0" err="1"/>
              <a:t>scikit</a:t>
            </a:r>
            <a:r>
              <a:rPr lang="en-US" altLang="ja-JP" dirty="0"/>
              <a:t>-learn, </a:t>
            </a:r>
            <a:r>
              <a:rPr lang="en-US" altLang="ja-JP" dirty="0" err="1"/>
              <a:t>tensorflow</a:t>
            </a:r>
            <a:r>
              <a:rPr lang="en-US" altLang="ja-JP" dirty="0"/>
              <a:t> </a:t>
            </a:r>
            <a:r>
              <a:rPr lang="ja-JP" altLang="en-US"/>
              <a:t>等</a:t>
            </a:r>
            <a:endParaRPr lang="en-US" altLang="ja-JP" dirty="0"/>
          </a:p>
          <a:p>
            <a:pPr lvl="1"/>
            <a:endParaRPr kumimoji="1" lang="en-US" altLang="ja-JP" dirty="0"/>
          </a:p>
          <a:p>
            <a:r>
              <a:rPr lang="ja-JP" altLang="en-US" b="1"/>
              <a:t>無料で強力な</a:t>
            </a:r>
            <a:r>
              <a:rPr lang="en-US" altLang="ja-JP" b="1" dirty="0"/>
              <a:t>GPU</a:t>
            </a:r>
            <a:r>
              <a:rPr lang="ja-JP" altLang="en-US" b="1"/>
              <a:t>が使える</a:t>
            </a:r>
            <a:endParaRPr lang="en-US" altLang="ja-JP" b="1" dirty="0"/>
          </a:p>
          <a:p>
            <a:pPr lvl="1"/>
            <a:r>
              <a:rPr kumimoji="1" lang="en-US" altLang="ja-JP" dirty="0"/>
              <a:t>Tesla K80</a:t>
            </a:r>
          </a:p>
          <a:p>
            <a:pPr lvl="1"/>
            <a:r>
              <a:rPr lang="ja-JP" altLang="en-US"/>
              <a:t>詳しく知りません．．．調べてください</a:t>
            </a:r>
            <a:endParaRPr kumimoji="1" lang="en-US" altLang="ja-JP" dirty="0"/>
          </a:p>
          <a:p>
            <a:pPr lvl="1"/>
            <a:r>
              <a:rPr lang="ja-JP" altLang="en-US"/>
              <a:t>右図を見ると我妻が研究で使用している</a:t>
            </a:r>
            <a:endParaRPr lang="en-US" altLang="ja-JP" dirty="0"/>
          </a:p>
          <a:p>
            <a:pPr marL="342900" lvl="1" indent="0">
              <a:buNone/>
            </a:pPr>
            <a:r>
              <a:rPr lang="en-US" altLang="ja-JP" dirty="0"/>
              <a:t>   gtx1080</a:t>
            </a:r>
            <a:r>
              <a:rPr lang="ja-JP" altLang="en-US"/>
              <a:t>より処理が速い？</a:t>
            </a:r>
            <a:endParaRPr lang="en-US" altLang="ja-JP" dirty="0"/>
          </a:p>
          <a:p>
            <a:pPr lvl="1"/>
            <a:r>
              <a:rPr lang="en-US" altLang="ja-JP" dirty="0"/>
              <a:t>K80</a:t>
            </a:r>
            <a:r>
              <a:rPr lang="ja-JP" altLang="en-US"/>
              <a:t>：</a:t>
            </a:r>
            <a:r>
              <a:rPr lang="en-US" altLang="ja-JP" dirty="0"/>
              <a:t>628800</a:t>
            </a:r>
            <a:r>
              <a:rPr lang="ja-JP" altLang="en-US"/>
              <a:t>円</a:t>
            </a:r>
            <a:r>
              <a:rPr lang="en-US" altLang="ja-JP" dirty="0"/>
              <a:t>~</a:t>
            </a:r>
            <a:r>
              <a:rPr lang="ja-JP" altLang="en-US"/>
              <a:t> </a:t>
            </a:r>
            <a:r>
              <a:rPr lang="en-US" altLang="ja-JP" dirty="0"/>
              <a:t>(Amazon)</a:t>
            </a:r>
          </a:p>
        </p:txBody>
      </p:sp>
      <p:sp>
        <p:nvSpPr>
          <p:cNvPr id="6" name="テキスト ボックス 5">
            <a:extLst>
              <a:ext uri="{FF2B5EF4-FFF2-40B4-BE49-F238E27FC236}">
                <a16:creationId xmlns:a16="http://schemas.microsoft.com/office/drawing/2014/main" id="{9E7BDCF1-1A2C-944C-8CE3-4A02D5496896}"/>
              </a:ext>
            </a:extLst>
          </p:cNvPr>
          <p:cNvSpPr txBox="1"/>
          <p:nvPr/>
        </p:nvSpPr>
        <p:spPr>
          <a:xfrm>
            <a:off x="5338118" y="6492874"/>
            <a:ext cx="3568606" cy="215444"/>
          </a:xfrm>
          <a:prstGeom prst="rect">
            <a:avLst/>
          </a:prstGeom>
          <a:noFill/>
        </p:spPr>
        <p:txBody>
          <a:bodyPr wrap="none" rtlCol="0">
            <a:spAutoFit/>
          </a:bodyPr>
          <a:lstStyle/>
          <a:p>
            <a:r>
              <a:rPr lang="ja-JP" altLang="en-US" sz="800">
                <a:hlinkClick r:id="rId3">
                  <a:extLst>
                    <a:ext uri="{A12FA001-AC4F-418D-AE19-62706E023703}">
                      <ahyp:hlinkClr xmlns:ahyp="http://schemas.microsoft.com/office/drawing/2018/hyperlinkcolor" val="tx"/>
                    </a:ext>
                  </a:extLst>
                </a:hlinkClick>
              </a:rPr>
              <a:t>引用：</a:t>
            </a:r>
            <a:r>
              <a:rPr lang="en-US" altLang="ja-JP" sz="800" dirty="0">
                <a:hlinkClick r:id="rId3">
                  <a:extLst>
                    <a:ext uri="{A12FA001-AC4F-418D-AE19-62706E023703}">
                      <ahyp:hlinkClr xmlns:ahyp="http://schemas.microsoft.com/office/drawing/2018/hyperlinkcolor" val="tx"/>
                    </a:ext>
                  </a:extLst>
                </a:hlinkClick>
              </a:rPr>
              <a:t>https://www.hpc.co.jp/library/benchmark/benchmark20160610/</a:t>
            </a:r>
            <a:endParaRPr kumimoji="1" lang="ja-JP" altLang="en-US" sz="800"/>
          </a:p>
        </p:txBody>
      </p:sp>
    </p:spTree>
    <p:extLst>
      <p:ext uri="{BB962C8B-B14F-4D97-AF65-F5344CB8AC3E}">
        <p14:creationId xmlns:p14="http://schemas.microsoft.com/office/powerpoint/2010/main" val="35089073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AB8BE28-0734-BB46-A547-3EE7C248356F}"/>
              </a:ext>
            </a:extLst>
          </p:cNvPr>
          <p:cNvSpPr>
            <a:spLocks noGrp="1"/>
          </p:cNvSpPr>
          <p:nvPr>
            <p:ph type="title"/>
          </p:nvPr>
        </p:nvSpPr>
        <p:spPr/>
        <p:txBody>
          <a:bodyPr/>
          <a:lstStyle/>
          <a:p>
            <a:r>
              <a:rPr kumimoji="1" lang="en-US" altLang="ja-JP" dirty="0" err="1"/>
              <a:t>Colab</a:t>
            </a:r>
            <a:r>
              <a:rPr lang="ja-JP" altLang="en-US"/>
              <a:t>を使うにあたって必要なもの</a:t>
            </a:r>
            <a:endParaRPr kumimoji="1" lang="ja-JP" altLang="en-US"/>
          </a:p>
        </p:txBody>
      </p:sp>
      <p:sp>
        <p:nvSpPr>
          <p:cNvPr id="3" name="コンテンツ プレースホルダー 2">
            <a:extLst>
              <a:ext uri="{FF2B5EF4-FFF2-40B4-BE49-F238E27FC236}">
                <a16:creationId xmlns:a16="http://schemas.microsoft.com/office/drawing/2014/main" id="{CACBA079-58B2-1443-84B5-1B20B8786809}"/>
              </a:ext>
            </a:extLst>
          </p:cNvPr>
          <p:cNvSpPr>
            <a:spLocks noGrp="1"/>
          </p:cNvSpPr>
          <p:nvPr>
            <p:ph idx="1"/>
          </p:nvPr>
        </p:nvSpPr>
        <p:spPr/>
        <p:txBody>
          <a:bodyPr>
            <a:normAutofit/>
          </a:bodyPr>
          <a:lstStyle/>
          <a:p>
            <a:r>
              <a:rPr kumimoji="1" lang="en-US" altLang="ja-JP" sz="3200" dirty="0"/>
              <a:t>Google</a:t>
            </a:r>
            <a:r>
              <a:rPr kumimoji="1" lang="ja-JP" altLang="en-US" sz="3200"/>
              <a:t>アカウント</a:t>
            </a:r>
            <a:endParaRPr kumimoji="1" lang="en-US" altLang="ja-JP" sz="3200" dirty="0"/>
          </a:p>
          <a:p>
            <a:pPr lvl="1"/>
            <a:r>
              <a:rPr lang="ja-JP" altLang="en-US" sz="2900" b="1"/>
              <a:t>これだけ</a:t>
            </a:r>
            <a:endParaRPr kumimoji="1" lang="ja-JP" altLang="en-US" sz="2900" b="1"/>
          </a:p>
        </p:txBody>
      </p:sp>
    </p:spTree>
    <p:extLst>
      <p:ext uri="{BB962C8B-B14F-4D97-AF65-F5344CB8AC3E}">
        <p14:creationId xmlns:p14="http://schemas.microsoft.com/office/powerpoint/2010/main" val="35630088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5DB785E-5A99-A049-B37D-9C06EF0328C0}"/>
              </a:ext>
            </a:extLst>
          </p:cNvPr>
          <p:cNvSpPr>
            <a:spLocks noGrp="1"/>
          </p:cNvSpPr>
          <p:nvPr>
            <p:ph type="title"/>
          </p:nvPr>
        </p:nvSpPr>
        <p:spPr/>
        <p:txBody>
          <a:bodyPr/>
          <a:lstStyle/>
          <a:p>
            <a:r>
              <a:rPr lang="en-US" altLang="ja-JP" dirty="0" err="1"/>
              <a:t>Colab</a:t>
            </a:r>
            <a:r>
              <a:rPr lang="ja-JP" altLang="en-US"/>
              <a:t>を使う準備</a:t>
            </a:r>
            <a:r>
              <a:rPr lang="en-US" altLang="ja-JP" dirty="0"/>
              <a:t> 1/5</a:t>
            </a:r>
            <a:endParaRPr kumimoji="1" lang="ja-JP" altLang="en-US"/>
          </a:p>
        </p:txBody>
      </p:sp>
      <p:sp>
        <p:nvSpPr>
          <p:cNvPr id="3" name="コンテンツ プレースホルダー 2">
            <a:extLst>
              <a:ext uri="{FF2B5EF4-FFF2-40B4-BE49-F238E27FC236}">
                <a16:creationId xmlns:a16="http://schemas.microsoft.com/office/drawing/2014/main" id="{C72613E2-0F27-F74A-87E9-0591E7E17BF2}"/>
              </a:ext>
            </a:extLst>
          </p:cNvPr>
          <p:cNvSpPr>
            <a:spLocks noGrp="1"/>
          </p:cNvSpPr>
          <p:nvPr>
            <p:ph idx="1"/>
          </p:nvPr>
        </p:nvSpPr>
        <p:spPr>
          <a:xfrm>
            <a:off x="628650" y="1825625"/>
            <a:ext cx="8515350" cy="4351338"/>
          </a:xfrm>
        </p:spPr>
        <p:txBody>
          <a:bodyPr/>
          <a:lstStyle/>
          <a:p>
            <a:r>
              <a:rPr lang="ja-JP" altLang="en-US"/>
              <a:t>下記リンクへアクセス</a:t>
            </a:r>
            <a:endParaRPr lang="en-US" altLang="ja-JP" dirty="0"/>
          </a:p>
          <a:p>
            <a:pPr lvl="1"/>
            <a:r>
              <a:rPr lang="en-US" altLang="ja-JP" dirty="0">
                <a:hlinkClick r:id="rId2"/>
              </a:rPr>
              <a:t>https://colab.research.google.com/</a:t>
            </a:r>
            <a:endParaRPr lang="en-US" altLang="ja-JP" dirty="0"/>
          </a:p>
          <a:p>
            <a:pPr lvl="1"/>
            <a:endParaRPr lang="en-US" altLang="ja-JP" dirty="0"/>
          </a:p>
          <a:p>
            <a:r>
              <a:rPr lang="ja-JP" altLang="en-US"/>
              <a:t>下図の画面が出てくると思うので，下部の「新しいノートブック」からノートブック作成</a:t>
            </a:r>
            <a:endParaRPr lang="en-US" altLang="ja-JP" dirty="0"/>
          </a:p>
          <a:p>
            <a:pPr lvl="1"/>
            <a:r>
              <a:rPr lang="ja-JP" altLang="en-US"/>
              <a:t>ドライブのホームディレクトリ直下に「</a:t>
            </a:r>
            <a:r>
              <a:rPr lang="en-US" altLang="ja-JP" dirty="0"/>
              <a:t>google </a:t>
            </a:r>
            <a:r>
              <a:rPr lang="en-US" altLang="ja-JP" dirty="0" err="1"/>
              <a:t>colaboratory</a:t>
            </a:r>
            <a:r>
              <a:rPr lang="ja-JP" altLang="en-US"/>
              <a:t>」というディレクトリができて，その下に作ったノートブックが格納される</a:t>
            </a:r>
            <a:endParaRPr lang="en-US" altLang="ja-JP" dirty="0"/>
          </a:p>
          <a:p>
            <a:pPr lvl="1"/>
            <a:endParaRPr kumimoji="1" lang="en-US" altLang="ja-JP" dirty="0"/>
          </a:p>
        </p:txBody>
      </p:sp>
      <p:pic>
        <p:nvPicPr>
          <p:cNvPr id="5" name="図 4">
            <a:extLst>
              <a:ext uri="{FF2B5EF4-FFF2-40B4-BE49-F238E27FC236}">
                <a16:creationId xmlns:a16="http://schemas.microsoft.com/office/drawing/2014/main" id="{956EE120-4CE7-704E-B5D8-0A6823421FE6}"/>
              </a:ext>
            </a:extLst>
          </p:cNvPr>
          <p:cNvPicPr>
            <a:picLocks noChangeAspect="1"/>
          </p:cNvPicPr>
          <p:nvPr/>
        </p:nvPicPr>
        <p:blipFill>
          <a:blip r:embed="rId3"/>
          <a:stretch>
            <a:fillRect/>
          </a:stretch>
        </p:blipFill>
        <p:spPr>
          <a:xfrm>
            <a:off x="2656703" y="4089173"/>
            <a:ext cx="3830594" cy="2614677"/>
          </a:xfrm>
          <a:prstGeom prst="rect">
            <a:avLst/>
          </a:prstGeom>
        </p:spPr>
      </p:pic>
    </p:spTree>
    <p:extLst>
      <p:ext uri="{BB962C8B-B14F-4D97-AF65-F5344CB8AC3E}">
        <p14:creationId xmlns:p14="http://schemas.microsoft.com/office/powerpoint/2010/main" val="40527263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563764C-7265-174A-8E4B-7470352A108B}"/>
              </a:ext>
            </a:extLst>
          </p:cNvPr>
          <p:cNvSpPr>
            <a:spLocks noGrp="1"/>
          </p:cNvSpPr>
          <p:nvPr>
            <p:ph type="title"/>
          </p:nvPr>
        </p:nvSpPr>
        <p:spPr>
          <a:xfrm>
            <a:off x="628650" y="365126"/>
            <a:ext cx="7886700" cy="1325563"/>
          </a:xfrm>
        </p:spPr>
        <p:txBody>
          <a:bodyPr/>
          <a:lstStyle/>
          <a:p>
            <a:r>
              <a:rPr kumimoji="1" lang="en-US" altLang="ja-JP" dirty="0" err="1"/>
              <a:t>Colab</a:t>
            </a:r>
            <a:r>
              <a:rPr kumimoji="1" lang="ja-JP" altLang="en-US"/>
              <a:t>を使う準備</a:t>
            </a:r>
            <a:r>
              <a:rPr kumimoji="1" lang="en-US" altLang="ja-JP" dirty="0"/>
              <a:t> 2/5</a:t>
            </a:r>
            <a:endParaRPr kumimoji="1" lang="ja-JP" altLang="en-US"/>
          </a:p>
        </p:txBody>
      </p:sp>
      <p:sp>
        <p:nvSpPr>
          <p:cNvPr id="3" name="コンテンツ プレースホルダー 2">
            <a:extLst>
              <a:ext uri="{FF2B5EF4-FFF2-40B4-BE49-F238E27FC236}">
                <a16:creationId xmlns:a16="http://schemas.microsoft.com/office/drawing/2014/main" id="{256D5EEA-301D-1448-B7DD-06C25C60EE8D}"/>
              </a:ext>
            </a:extLst>
          </p:cNvPr>
          <p:cNvSpPr>
            <a:spLocks noGrp="1"/>
          </p:cNvSpPr>
          <p:nvPr>
            <p:ph idx="1"/>
          </p:nvPr>
        </p:nvSpPr>
        <p:spPr>
          <a:xfrm>
            <a:off x="628650" y="1825625"/>
            <a:ext cx="7886700" cy="4351338"/>
          </a:xfrm>
        </p:spPr>
        <p:txBody>
          <a:bodyPr/>
          <a:lstStyle/>
          <a:p>
            <a:r>
              <a:rPr kumimoji="1" lang="ja-JP" altLang="en-US"/>
              <a:t>ノートブック作成はドライブ側からも可能</a:t>
            </a:r>
          </a:p>
        </p:txBody>
      </p:sp>
      <p:pic>
        <p:nvPicPr>
          <p:cNvPr id="5" name="図 4">
            <a:extLst>
              <a:ext uri="{FF2B5EF4-FFF2-40B4-BE49-F238E27FC236}">
                <a16:creationId xmlns:a16="http://schemas.microsoft.com/office/drawing/2014/main" id="{D008E27C-6813-A64E-BC46-9A5AD8CEBF79}"/>
              </a:ext>
            </a:extLst>
          </p:cNvPr>
          <p:cNvPicPr>
            <a:picLocks noChangeAspect="1"/>
          </p:cNvPicPr>
          <p:nvPr/>
        </p:nvPicPr>
        <p:blipFill>
          <a:blip r:embed="rId2"/>
          <a:stretch>
            <a:fillRect/>
          </a:stretch>
        </p:blipFill>
        <p:spPr>
          <a:xfrm>
            <a:off x="628650" y="2436095"/>
            <a:ext cx="3357455" cy="1816933"/>
          </a:xfrm>
          <a:prstGeom prst="rect">
            <a:avLst/>
          </a:prstGeom>
          <a:ln>
            <a:solidFill>
              <a:schemeClr val="tx1"/>
            </a:solidFill>
          </a:ln>
        </p:spPr>
      </p:pic>
      <p:pic>
        <p:nvPicPr>
          <p:cNvPr id="7" name="図 6">
            <a:extLst>
              <a:ext uri="{FF2B5EF4-FFF2-40B4-BE49-F238E27FC236}">
                <a16:creationId xmlns:a16="http://schemas.microsoft.com/office/drawing/2014/main" id="{C278F93B-B656-3648-845B-881C4673063B}"/>
              </a:ext>
            </a:extLst>
          </p:cNvPr>
          <p:cNvPicPr>
            <a:picLocks noChangeAspect="1"/>
          </p:cNvPicPr>
          <p:nvPr/>
        </p:nvPicPr>
        <p:blipFill>
          <a:blip r:embed="rId3"/>
          <a:stretch>
            <a:fillRect/>
          </a:stretch>
        </p:blipFill>
        <p:spPr>
          <a:xfrm>
            <a:off x="5157897" y="2436095"/>
            <a:ext cx="3200400" cy="1868001"/>
          </a:xfrm>
          <a:prstGeom prst="rect">
            <a:avLst/>
          </a:prstGeom>
          <a:ln>
            <a:solidFill>
              <a:schemeClr val="tx1"/>
            </a:solidFill>
          </a:ln>
        </p:spPr>
      </p:pic>
      <p:pic>
        <p:nvPicPr>
          <p:cNvPr id="11" name="図 10">
            <a:extLst>
              <a:ext uri="{FF2B5EF4-FFF2-40B4-BE49-F238E27FC236}">
                <a16:creationId xmlns:a16="http://schemas.microsoft.com/office/drawing/2014/main" id="{9F9A0739-2B18-334B-AFBC-859A3B18999D}"/>
              </a:ext>
            </a:extLst>
          </p:cNvPr>
          <p:cNvPicPr>
            <a:picLocks noChangeAspect="1"/>
          </p:cNvPicPr>
          <p:nvPr/>
        </p:nvPicPr>
        <p:blipFill>
          <a:blip r:embed="rId4"/>
          <a:stretch>
            <a:fillRect/>
          </a:stretch>
        </p:blipFill>
        <p:spPr>
          <a:xfrm>
            <a:off x="2763753" y="5180612"/>
            <a:ext cx="2949229" cy="1567062"/>
          </a:xfrm>
          <a:prstGeom prst="rect">
            <a:avLst/>
          </a:prstGeom>
          <a:ln>
            <a:solidFill>
              <a:schemeClr val="tx1"/>
            </a:solidFill>
          </a:ln>
        </p:spPr>
      </p:pic>
      <p:sp>
        <p:nvSpPr>
          <p:cNvPr id="12" name="角丸四角形 11">
            <a:extLst>
              <a:ext uri="{FF2B5EF4-FFF2-40B4-BE49-F238E27FC236}">
                <a16:creationId xmlns:a16="http://schemas.microsoft.com/office/drawing/2014/main" id="{49B86CE4-3E4B-F047-8E7C-D18693BCA890}"/>
              </a:ext>
            </a:extLst>
          </p:cNvPr>
          <p:cNvSpPr/>
          <p:nvPr/>
        </p:nvSpPr>
        <p:spPr>
          <a:xfrm>
            <a:off x="628650" y="2335426"/>
            <a:ext cx="434032" cy="367155"/>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角丸四角形 18">
            <a:extLst>
              <a:ext uri="{FF2B5EF4-FFF2-40B4-BE49-F238E27FC236}">
                <a16:creationId xmlns:a16="http://schemas.microsoft.com/office/drawing/2014/main" id="{C799426F-A206-7D47-B6B9-9F98B684BE28}"/>
              </a:ext>
            </a:extLst>
          </p:cNvPr>
          <p:cNvSpPr/>
          <p:nvPr/>
        </p:nvSpPr>
        <p:spPr>
          <a:xfrm>
            <a:off x="6247912" y="3694670"/>
            <a:ext cx="1363850" cy="185351"/>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5" name="直線矢印コネクタ 14">
            <a:extLst>
              <a:ext uri="{FF2B5EF4-FFF2-40B4-BE49-F238E27FC236}">
                <a16:creationId xmlns:a16="http://schemas.microsoft.com/office/drawing/2014/main" id="{50A91747-4DDF-BF4F-B5F5-593980B628B7}"/>
              </a:ext>
            </a:extLst>
          </p:cNvPr>
          <p:cNvCxnSpPr/>
          <p:nvPr/>
        </p:nvCxnSpPr>
        <p:spPr>
          <a:xfrm>
            <a:off x="4238368" y="3370095"/>
            <a:ext cx="55605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01E5FC30-89C8-8644-AF30-184EBFD4DECA}"/>
              </a:ext>
            </a:extLst>
          </p:cNvPr>
          <p:cNvCxnSpPr/>
          <p:nvPr/>
        </p:nvCxnSpPr>
        <p:spPr>
          <a:xfrm flipH="1">
            <a:off x="6141308" y="4596714"/>
            <a:ext cx="788529" cy="10008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角丸四角形 22">
            <a:extLst>
              <a:ext uri="{FF2B5EF4-FFF2-40B4-BE49-F238E27FC236}">
                <a16:creationId xmlns:a16="http://schemas.microsoft.com/office/drawing/2014/main" id="{45318055-F81E-C74F-A2D0-9A1B496AED9D}"/>
              </a:ext>
            </a:extLst>
          </p:cNvPr>
          <p:cNvSpPr/>
          <p:nvPr/>
        </p:nvSpPr>
        <p:spPr>
          <a:xfrm>
            <a:off x="4100010" y="5817563"/>
            <a:ext cx="832769" cy="733471"/>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52022712"/>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823</TotalTime>
  <Words>2526</Words>
  <Application>Microsoft Macintosh PowerPoint</Application>
  <PresentationFormat>画面に合わせる (4:3)</PresentationFormat>
  <Paragraphs>340</Paragraphs>
  <Slides>48</Slides>
  <Notes>2</Notes>
  <HiddenSlides>0</HiddenSlides>
  <MMClips>0</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48</vt:i4>
      </vt:variant>
    </vt:vector>
  </HeadingPairs>
  <TitlesOfParts>
    <vt:vector size="54" baseType="lpstr">
      <vt:lpstr>Hiragino Maru Gothic Pro W4</vt:lpstr>
      <vt:lpstr>游ゴシック</vt:lpstr>
      <vt:lpstr>游ゴシック Light</vt:lpstr>
      <vt:lpstr>Arial</vt:lpstr>
      <vt:lpstr>Impact</vt:lpstr>
      <vt:lpstr>Office テーマ</vt:lpstr>
      <vt:lpstr>Deep Learning </vt:lpstr>
      <vt:lpstr>本勉強会の目標</vt:lpstr>
      <vt:lpstr>本日の予定</vt:lpstr>
      <vt:lpstr>注意事項</vt:lpstr>
      <vt:lpstr>Google Colaboratory  セットアップ</vt:lpstr>
      <vt:lpstr>Google Colaboratory (Colab) とは?</vt:lpstr>
      <vt:lpstr>Colabを使うにあたって必要なもの</vt:lpstr>
      <vt:lpstr>Colabを使う準備 1/5</vt:lpstr>
      <vt:lpstr>Colabを使う準備 2/5</vt:lpstr>
      <vt:lpstr>Colabを使う準備 3/5 Jupyterについて</vt:lpstr>
      <vt:lpstr>Colabを使う準備 4/5  GPU連携</vt:lpstr>
      <vt:lpstr> Colabを使う準備 5/5 GPU確認</vt:lpstr>
      <vt:lpstr>学習用データのロード 1/3</vt:lpstr>
      <vt:lpstr>学習用データのロード 2/3</vt:lpstr>
      <vt:lpstr>学習用データのロード 3/3</vt:lpstr>
      <vt:lpstr>ロードしたデータのリセットについて</vt:lpstr>
      <vt:lpstr>Tensorflow + Kerasで 画像分類</vt:lpstr>
      <vt:lpstr>Tensorflow? Keras?</vt:lpstr>
      <vt:lpstr>ニューラルネットワークの復習</vt:lpstr>
      <vt:lpstr>Kerasの機械学習の基本的な流れ</vt:lpstr>
      <vt:lpstr>KerasでMNISTを分類 1/</vt:lpstr>
      <vt:lpstr>KerasでMNISTを分類 2/</vt:lpstr>
      <vt:lpstr>KerasでMNISTを分類 3/</vt:lpstr>
      <vt:lpstr>KerasでMNISTを分類 4/</vt:lpstr>
      <vt:lpstr>KerasでMNISTを分類 5/</vt:lpstr>
      <vt:lpstr>より実戦的な課題</vt:lpstr>
      <vt:lpstr>犬猫分類 1/18</vt:lpstr>
      <vt:lpstr>犬猫分類 2/18</vt:lpstr>
      <vt:lpstr>犬猫分類 3/18</vt:lpstr>
      <vt:lpstr>犬猫分類 4/18</vt:lpstr>
      <vt:lpstr>犬猫分類 5/18</vt:lpstr>
      <vt:lpstr>犬猫分類 6/18</vt:lpstr>
      <vt:lpstr>犬猫分類 7/18</vt:lpstr>
      <vt:lpstr>犬猫分類 8/18   自作モデルの結果</vt:lpstr>
      <vt:lpstr>犬猫分類 9/18  改善策の検討</vt:lpstr>
      <vt:lpstr>転移学習とファインチューニング</vt:lpstr>
      <vt:lpstr>犬猫分類 10/18  VGG16のファインチューニング</vt:lpstr>
      <vt:lpstr>犬猫分類 11/18  VGG16のファインチューニング</vt:lpstr>
      <vt:lpstr>犬猫分類 12/18</vt:lpstr>
      <vt:lpstr>犬猫分類 13/18</vt:lpstr>
      <vt:lpstr>犬猫分類 14/18  ファインチューニングモデルの結果</vt:lpstr>
      <vt:lpstr>犬猫分類 15/18  成功例</vt:lpstr>
      <vt:lpstr>犬猫分類 16/18   成功例 2</vt:lpstr>
      <vt:lpstr>犬猫分類 17/18   失敗例</vt:lpstr>
      <vt:lpstr>犬猫分類? 18/18   おまけ</vt:lpstr>
      <vt:lpstr>参考文献</vt:lpstr>
      <vt:lpstr>まとめ (説明したこと)</vt:lpstr>
      <vt:lpstr>おまけ Keras所感</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Google Colab セットアップ</dc:title>
  <dc:creator>我妻正太郎</dc:creator>
  <cp:lastModifiedBy>我妻正太郎</cp:lastModifiedBy>
  <cp:revision>54</cp:revision>
  <dcterms:created xsi:type="dcterms:W3CDTF">2019-06-21T07:28:26Z</dcterms:created>
  <dcterms:modified xsi:type="dcterms:W3CDTF">2019-06-23T21:14:35Z</dcterms:modified>
</cp:coreProperties>
</file>